
<file path=[Content_Types].xml><?xml version="1.0" encoding="utf-8"?>
<Types xmlns="http://schemas.openxmlformats.org/package/2006/content-types">
  <Default Extension="png" ContentType="image/png"/>
  <Default Extension="webp" ContentType="image/webp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3" r:id="rId1"/>
  </p:sldMasterIdLst>
  <p:sldIdLst>
    <p:sldId id="259" r:id="rId2"/>
    <p:sldId id="267" r:id="rId3"/>
    <p:sldId id="283" r:id="rId4"/>
    <p:sldId id="299" r:id="rId5"/>
    <p:sldId id="285" r:id="rId6"/>
    <p:sldId id="286" r:id="rId7"/>
    <p:sldId id="284" r:id="rId8"/>
    <p:sldId id="288" r:id="rId9"/>
    <p:sldId id="292" r:id="rId10"/>
    <p:sldId id="291" r:id="rId11"/>
    <p:sldId id="293" r:id="rId12"/>
    <p:sldId id="280" r:id="rId13"/>
    <p:sldId id="290" r:id="rId14"/>
    <p:sldId id="278" r:id="rId15"/>
    <p:sldId id="281" r:id="rId16"/>
    <p:sldId id="279" r:id="rId17"/>
    <p:sldId id="282" r:id="rId18"/>
    <p:sldId id="274" r:id="rId19"/>
    <p:sldId id="289" r:id="rId20"/>
    <p:sldId id="277" r:id="rId21"/>
    <p:sldId id="296" r:id="rId22"/>
    <p:sldId id="276" r:id="rId23"/>
    <p:sldId id="295" r:id="rId24"/>
    <p:sldId id="297" r:id="rId25"/>
    <p:sldId id="298" r:id="rId26"/>
    <p:sldId id="294" r:id="rId27"/>
    <p:sldId id="275" r:id="rId28"/>
    <p:sldId id="27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831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778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80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80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89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89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38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2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31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7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3DEA1B4-C7EF-4870-A267-4E9D9F8BC78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456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EA1B4-C7EF-4870-A267-4E9D9F8BC78A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56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eb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ernote.com/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kbase.eva.mpg.de/xwiki/bin/view/Departments/Archaeogenetics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webp"/><Relationship Id="rId5" Type="http://schemas.openxmlformats.org/officeDocument/2006/relationships/hyperlink" Target="http://seqanswers.com/" TargetMode="External"/><Relationship Id="rId4" Type="http://schemas.openxmlformats.org/officeDocument/2006/relationships/hyperlink" Target="https://www.biostars.org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username@eva.mpg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404DB71-C034-4BCB-BC4F-DECDE4A75711}"/>
              </a:ext>
            </a:extLst>
          </p:cNvPr>
          <p:cNvSpPr txBox="1"/>
          <p:nvPr/>
        </p:nvSpPr>
        <p:spPr>
          <a:xfrm>
            <a:off x="494951" y="407071"/>
            <a:ext cx="2625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Session 2 DONE!</a:t>
            </a:r>
            <a:br>
              <a:rPr lang="en-GB" dirty="0"/>
            </a:br>
            <a:br>
              <a:rPr lang="en-GB" dirty="0"/>
            </a:br>
            <a:r>
              <a:rPr lang="en-GB" dirty="0"/>
              <a:t>Session 3: The Re-</a:t>
            </a:r>
            <a:r>
              <a:rPr lang="en-GB" dirty="0" err="1"/>
              <a:t>sesssion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C536F-252E-4F87-8523-2BD72CE9C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143" y="747320"/>
            <a:ext cx="7315200" cy="487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972FFA-9EAE-4119-88DD-0B76E823DB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3976379" y="472724"/>
            <a:ext cx="7720670" cy="515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8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57B0-5399-4EA1-BDB3-ED1C76C91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604375" cy="1049338"/>
          </a:xfrm>
        </p:spPr>
        <p:txBody>
          <a:bodyPr/>
          <a:lstStyle/>
          <a:p>
            <a:r>
              <a:rPr lang="en-US" dirty="0"/>
              <a:t>Counting lines = OVERPOWERED!!!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828F-A392-4706-83A0-4F1F5150DF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03363"/>
            <a:ext cx="9604375" cy="3451225"/>
          </a:xfrm>
        </p:spPr>
        <p:txBody>
          <a:bodyPr/>
          <a:lstStyle/>
          <a:p>
            <a:r>
              <a:rPr lang="en-US" dirty="0" err="1"/>
              <a:t>wc</a:t>
            </a:r>
            <a:r>
              <a:rPr lang="en-US" dirty="0"/>
              <a:t> –l will count lines for you</a:t>
            </a:r>
            <a:br>
              <a:rPr lang="en-US" dirty="0"/>
            </a:br>
            <a:r>
              <a:rPr lang="en-US" dirty="0" err="1"/>
              <a:t>wc</a:t>
            </a:r>
            <a:r>
              <a:rPr lang="en-US" dirty="0"/>
              <a:t> –l file.txt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 you can pipe ls into it to count files in a folder</a:t>
            </a:r>
            <a:br>
              <a:rPr lang="en-US" dirty="0"/>
            </a:br>
            <a:r>
              <a:rPr lang="en-US" dirty="0"/>
              <a:t>ls file*.txt | </a:t>
            </a:r>
            <a:r>
              <a:rPr lang="en-US" dirty="0" err="1"/>
              <a:t>wc</a:t>
            </a:r>
            <a:r>
              <a:rPr lang="en-US" dirty="0"/>
              <a:t> –l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only have 10 fingers to count on, so having a way to keep track of LARGE number of lines in a file or sets of files is very </a:t>
            </a:r>
            <a:r>
              <a:rPr lang="en-US" dirty="0" err="1"/>
              <a:t>powerfull</a:t>
            </a:r>
            <a:r>
              <a:rPr lang="en-US" dirty="0"/>
              <a:t> to check if you did everything correctly</a:t>
            </a:r>
          </a:p>
        </p:txBody>
      </p:sp>
    </p:spTree>
    <p:extLst>
      <p:ext uri="{BB962C8B-B14F-4D97-AF65-F5344CB8AC3E}">
        <p14:creationId xmlns:p14="http://schemas.microsoft.com/office/powerpoint/2010/main" val="4110971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57B0-5399-4EA1-BDB3-ED1C76C91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604375" cy="1049338"/>
          </a:xfrm>
        </p:spPr>
        <p:txBody>
          <a:bodyPr/>
          <a:lstStyle/>
          <a:p>
            <a:r>
              <a:rPr lang="en-US" dirty="0"/>
              <a:t>Cool beans… what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828F-A392-4706-83A0-4F1F5150DF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03363"/>
            <a:ext cx="9604375" cy="3451225"/>
          </a:xfrm>
        </p:spPr>
        <p:txBody>
          <a:bodyPr/>
          <a:lstStyle/>
          <a:p>
            <a:r>
              <a:rPr lang="en-US" dirty="0"/>
              <a:t>Bash done, environment set! Let’s submit stuff to the servers using this information!!!</a:t>
            </a:r>
          </a:p>
          <a:p>
            <a:endParaRPr lang="en-US" dirty="0"/>
          </a:p>
          <a:p>
            <a:r>
              <a:rPr lang="en-US" dirty="0"/>
              <a:t>But first… what even is a server??????? </a:t>
            </a:r>
          </a:p>
        </p:txBody>
      </p:sp>
    </p:spTree>
    <p:extLst>
      <p:ext uri="{BB962C8B-B14F-4D97-AF65-F5344CB8AC3E}">
        <p14:creationId xmlns:p14="http://schemas.microsoft.com/office/powerpoint/2010/main" val="2564111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242">
            <a:extLst>
              <a:ext uri="{FF2B5EF4-FFF2-40B4-BE49-F238E27FC236}">
                <a16:creationId xmlns:a16="http://schemas.microsoft.com/office/drawing/2014/main" id="{4898C50B-5329-4CBB-AD1E-327AC923E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13" b="89957" l="9429" r="96000">
                        <a14:foregroundMark x1="11571" y1="61406" x2="6286" y2="67288"/>
                        <a14:foregroundMark x1="6286" y1="67288" x2="4143" y2="74319"/>
                        <a14:foregroundMark x1="4143" y1="74319" x2="50571" y2="95696"/>
                        <a14:foregroundMark x1="50571" y1="95696" x2="62714" y2="71162"/>
                        <a14:foregroundMark x1="62714" y1="71162" x2="66714" y2="59254"/>
                        <a14:foregroundMark x1="66714" y1="59254" x2="94143" y2="30846"/>
                        <a14:foregroundMark x1="94143" y1="30846" x2="95000" y2="20947"/>
                        <a14:foregroundMark x1="95000" y1="20947" x2="88000" y2="14204"/>
                        <a14:foregroundMark x1="88000" y1="14204" x2="50429" y2="2296"/>
                        <a14:foregroundMark x1="50429" y1="2296" x2="10429" y2="41320"/>
                        <a14:foregroundMark x1="10429" y1="41320" x2="9429" y2="51650"/>
                        <a14:foregroundMark x1="9429" y1="51650" x2="11571" y2="59684"/>
                        <a14:foregroundMark x1="11571" y1="59684" x2="10286" y2="62267"/>
                        <a14:foregroundMark x1="35714" y1="22669" x2="20714" y2="33859"/>
                        <a14:foregroundMark x1="20714" y1="33859" x2="21143" y2="43185"/>
                        <a14:foregroundMark x1="21143" y1="43185" x2="42286" y2="40890"/>
                        <a14:foregroundMark x1="42286" y1="40890" x2="46857" y2="31707"/>
                        <a14:foregroundMark x1="46857" y1="31707" x2="40143" y2="24534"/>
                        <a14:foregroundMark x1="40143" y1="24534" x2="35571" y2="22812"/>
                        <a14:foregroundMark x1="35000" y1="26829" x2="21857" y2="38451"/>
                        <a14:foregroundMark x1="21857" y1="38451" x2="32714" y2="45911"/>
                        <a14:foregroundMark x1="32714" y1="45911" x2="42571" y2="32712"/>
                        <a14:foregroundMark x1="42571" y1="32712" x2="35429" y2="25251"/>
                        <a14:foregroundMark x1="35429" y1="25251" x2="30000" y2="29125"/>
                        <a14:foregroundMark x1="59000" y1="36298" x2="47000" y2="34290"/>
                        <a14:foregroundMark x1="47000" y1="34290" x2="34714" y2="42181"/>
                        <a14:foregroundMark x1="34714" y1="42181" x2="36571" y2="56528"/>
                        <a14:foregroundMark x1="36571" y1="56528" x2="43429" y2="59541"/>
                        <a14:foregroundMark x1="43429" y1="59541" x2="58286" y2="41894"/>
                        <a14:foregroundMark x1="58286" y1="41894" x2="57286" y2="32855"/>
                        <a14:foregroundMark x1="57286" y1="32855" x2="56571" y2="32712"/>
                        <a14:foregroundMark x1="64714" y1="32281" x2="56714" y2="34864"/>
                        <a14:foregroundMark x1="56714" y1="34864" x2="46571" y2="50933"/>
                        <a14:foregroundMark x1="46571" y1="50933" x2="57714" y2="61693"/>
                        <a14:foregroundMark x1="57714" y1="61693" x2="69000" y2="52367"/>
                        <a14:foregroundMark x1="69000" y1="52367" x2="69000" y2="37303"/>
                        <a14:foregroundMark x1="69000" y1="37303" x2="63143" y2="32999"/>
                        <a14:foregroundMark x1="63143" y1="32999" x2="63143" y2="32999"/>
                        <a14:foregroundMark x1="49000" y1="40603" x2="39143" y2="49067"/>
                        <a14:foregroundMark x1="39143" y1="49067" x2="39143" y2="65423"/>
                        <a14:foregroundMark x1="39143" y1="65423" x2="48286" y2="48637"/>
                        <a14:foregroundMark x1="48286" y1="48637" x2="42571" y2="44763"/>
                        <a14:foregroundMark x1="67000" y1="14491" x2="48857" y2="11191"/>
                        <a14:foregroundMark x1="48857" y1="11191" x2="45000" y2="17073"/>
                        <a14:foregroundMark x1="45000" y1="17073" x2="56000" y2="25968"/>
                        <a14:foregroundMark x1="56000" y1="25968" x2="72000" y2="31707"/>
                        <a14:foregroundMark x1="72000" y1="31707" x2="81429" y2="32281"/>
                        <a14:foregroundMark x1="81429" y1="32281" x2="87286" y2="27977"/>
                        <a14:foregroundMark x1="87286" y1="27977" x2="84000" y2="20947"/>
                        <a14:foregroundMark x1="84000" y1="20947" x2="65714" y2="14204"/>
                        <a14:foregroundMark x1="64857" y1="34146" x2="56429" y2="46198"/>
                        <a14:foregroundMark x1="56429" y1="46198" x2="61000" y2="55237"/>
                        <a14:foregroundMark x1="61000" y1="55237" x2="73143" y2="47920"/>
                        <a14:foregroundMark x1="73143" y1="47920" x2="69714" y2="33859"/>
                        <a14:foregroundMark x1="69714" y1="33859" x2="63857" y2="35007"/>
                        <a14:foregroundMark x1="90429" y1="17791" x2="92286" y2="30990"/>
                        <a14:foregroundMark x1="92286" y1="30990" x2="97143" y2="25681"/>
                        <a14:foregroundMark x1="97143" y1="25681" x2="96000" y2="14778"/>
                        <a14:foregroundMark x1="96000" y1="14778" x2="89571" y2="18938"/>
                        <a14:foregroundMark x1="67571" y1="13056" x2="63429" y2="4878"/>
                        <a14:foregroundMark x1="63429" y1="4878" x2="51286" y2="3013"/>
                        <a14:foregroundMark x1="51286" y1="3013" x2="54429" y2="14347"/>
                        <a14:foregroundMark x1="54429" y1="14347" x2="64000" y2="14491"/>
                        <a14:foregroundMark x1="64000" y1="14491" x2="65571" y2="11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41" y="0"/>
            <a:ext cx="6887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3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32CF5-1FBA-4C74-B0AC-77AD31A982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06" t="8486" r="17197" b="20673"/>
          <a:stretch/>
        </p:blipFill>
        <p:spPr>
          <a:xfrm>
            <a:off x="4125604" y="290124"/>
            <a:ext cx="7578944" cy="52801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A335BB-8C36-4ED9-B517-EBA6F1F3C946}"/>
              </a:ext>
            </a:extLst>
          </p:cNvPr>
          <p:cNvSpPr txBox="1"/>
          <p:nvPr/>
        </p:nvSpPr>
        <p:spPr>
          <a:xfrm>
            <a:off x="1249960" y="1350628"/>
            <a:ext cx="1963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89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5E5012-45FF-4031-923E-1DD34A911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079" y="401404"/>
            <a:ext cx="11586113" cy="557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35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244">
            <a:extLst>
              <a:ext uri="{FF2B5EF4-FFF2-40B4-BE49-F238E27FC236}">
                <a16:creationId xmlns:a16="http://schemas.microsoft.com/office/drawing/2014/main" id="{6B48B948-B113-40A1-846D-14FB94599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60" y="393151"/>
            <a:ext cx="7926479" cy="526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24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A75783-648E-4EF0-BB68-50F1D1D84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629" y="1261757"/>
            <a:ext cx="4924442" cy="3267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D1C2D-2FDB-4B03-8529-97D0FBA5D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8" y="1280632"/>
            <a:ext cx="5786621" cy="326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78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obot and computer Royalty Free Vector Image - VectorStock">
            <a:extLst>
              <a:ext uri="{FF2B5EF4-FFF2-40B4-BE49-F238E27FC236}">
                <a16:creationId xmlns:a16="http://schemas.microsoft.com/office/drawing/2014/main" id="{767F95CB-7C73-4CBB-9BD6-C827BADD8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8"/>
          <a:stretch/>
        </p:blipFill>
        <p:spPr bwMode="auto">
          <a:xfrm>
            <a:off x="4547149" y="2162265"/>
            <a:ext cx="2373769" cy="235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299987-C578-496D-91BF-EDDCA4216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707" y="2162265"/>
            <a:ext cx="2484180" cy="2357082"/>
          </a:xfrm>
          <a:prstGeom prst="rect">
            <a:avLst/>
          </a:prstGeom>
        </p:spPr>
      </p:pic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711CDE37-89D2-45FF-84E7-62B91FA5AAE6}"/>
              </a:ext>
            </a:extLst>
          </p:cNvPr>
          <p:cNvSpPr/>
          <p:nvPr/>
        </p:nvSpPr>
        <p:spPr>
          <a:xfrm>
            <a:off x="2516697" y="864066"/>
            <a:ext cx="2567032" cy="10989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2FAF8F-BCB0-4C35-AE92-278E4FB9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80" y="2162265"/>
            <a:ext cx="2382474" cy="2357082"/>
          </a:xfrm>
          <a:prstGeom prst="rect">
            <a:avLst/>
          </a:prstGeom>
        </p:spPr>
      </p:pic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1AAA0510-7BC3-4497-80FD-C65D25045FBB}"/>
              </a:ext>
            </a:extLst>
          </p:cNvPr>
          <p:cNvSpPr/>
          <p:nvPr/>
        </p:nvSpPr>
        <p:spPr>
          <a:xfrm>
            <a:off x="6326697" y="864066"/>
            <a:ext cx="2567032" cy="10989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418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00F496D-2EFC-43DD-AAC0-B48DD89FB91A}"/>
              </a:ext>
            </a:extLst>
          </p:cNvPr>
          <p:cNvGrpSpPr/>
          <p:nvPr/>
        </p:nvGrpSpPr>
        <p:grpSpPr>
          <a:xfrm>
            <a:off x="478630" y="286974"/>
            <a:ext cx="11966752" cy="3044773"/>
            <a:chOff x="-133766" y="3086100"/>
            <a:chExt cx="11966752" cy="304477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E91203-EE64-4C60-A7D0-835024C594C7}"/>
                </a:ext>
              </a:extLst>
            </p:cNvPr>
            <p:cNvSpPr/>
            <p:nvPr/>
          </p:nvSpPr>
          <p:spPr>
            <a:xfrm>
              <a:off x="212144" y="3086100"/>
              <a:ext cx="10760656" cy="2919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>
              <a:extLst>
                <a:ext uri="{FF2B5EF4-FFF2-40B4-BE49-F238E27FC236}">
                  <a16:creationId xmlns:a16="http://schemas.microsoft.com/office/drawing/2014/main" id="{04320A53-932F-4354-9D43-223E4A1DF41D}"/>
                </a:ext>
              </a:extLst>
            </p:cNvPr>
            <p:cNvSpPr/>
            <p:nvPr/>
          </p:nvSpPr>
          <p:spPr>
            <a:xfrm>
              <a:off x="802418" y="3610761"/>
              <a:ext cx="379471" cy="25809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8B4585AE-7992-4458-9CAB-51E64751AD46}"/>
                </a:ext>
              </a:extLst>
            </p:cNvPr>
            <p:cNvSpPr/>
            <p:nvPr/>
          </p:nvSpPr>
          <p:spPr>
            <a:xfrm>
              <a:off x="802418" y="3409458"/>
              <a:ext cx="379471" cy="25809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Magnetic Disk 12">
              <a:extLst>
                <a:ext uri="{FF2B5EF4-FFF2-40B4-BE49-F238E27FC236}">
                  <a16:creationId xmlns:a16="http://schemas.microsoft.com/office/drawing/2014/main" id="{5C57C414-54C3-4D64-92F5-842A7C6E803F}"/>
                </a:ext>
              </a:extLst>
            </p:cNvPr>
            <p:cNvSpPr/>
            <p:nvPr/>
          </p:nvSpPr>
          <p:spPr>
            <a:xfrm>
              <a:off x="802418" y="3208154"/>
              <a:ext cx="379471" cy="25809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CB7013-4847-4C63-A033-CF6738834EEF}"/>
                </a:ext>
              </a:extLst>
            </p:cNvPr>
            <p:cNvSpPr txBox="1"/>
            <p:nvPr/>
          </p:nvSpPr>
          <p:spPr>
            <a:xfrm>
              <a:off x="66779" y="3868860"/>
              <a:ext cx="1850751" cy="6417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/</a:t>
              </a:r>
              <a:r>
                <a:rPr lang="en-US" sz="1200" b="1" dirty="0" err="1"/>
                <a:t>mnt</a:t>
              </a:r>
              <a:r>
                <a:rPr lang="en-US" sz="1200" b="1" dirty="0"/>
                <a:t>/</a:t>
              </a:r>
              <a:r>
                <a:rPr lang="en-US" sz="1200" b="1" dirty="0" err="1"/>
                <a:t>archgen</a:t>
              </a:r>
              <a:r>
                <a:rPr lang="en-US" sz="1200" b="1" dirty="0"/>
                <a:t>/</a:t>
              </a:r>
            </a:p>
            <a:p>
              <a:pPr algn="ctr"/>
              <a:r>
                <a:rPr lang="en-US" sz="1000" b="1" dirty="0"/>
                <a:t>Permanent storage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F87A01-B12D-41ED-9628-F6F5BE7521FD}"/>
                </a:ext>
              </a:extLst>
            </p:cNvPr>
            <p:cNvGrpSpPr/>
            <p:nvPr/>
          </p:nvGrpSpPr>
          <p:grpSpPr>
            <a:xfrm>
              <a:off x="1862740" y="3339473"/>
              <a:ext cx="2162472" cy="2639006"/>
              <a:chOff x="5343906" y="4315949"/>
              <a:chExt cx="1451948" cy="1771907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21AD04D5-26F3-4E98-AB94-D58D73F22FE8}"/>
                  </a:ext>
                </a:extLst>
              </p:cNvPr>
              <p:cNvSpPr txBox="1"/>
              <p:nvPr/>
            </p:nvSpPr>
            <p:spPr>
              <a:xfrm>
                <a:off x="5619276" y="5626191"/>
                <a:ext cx="9012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bio01-97</a:t>
                </a:r>
              </a:p>
              <a:p>
                <a:pPr algn="ctr"/>
                <a:r>
                  <a:rPr lang="en-US" sz="1200" b="1" dirty="0"/>
                  <a:t>8CPU 15Gb</a:t>
                </a:r>
              </a:p>
            </p:txBody>
          </p: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2AC4035C-671D-4E15-AE57-E64714CFFD2E}"/>
                  </a:ext>
                </a:extLst>
              </p:cNvPr>
              <p:cNvGrpSpPr/>
              <p:nvPr/>
            </p:nvGrpSpPr>
            <p:grpSpPr>
              <a:xfrm>
                <a:off x="5343906" y="4315949"/>
                <a:ext cx="1451948" cy="101600"/>
                <a:chOff x="5441409" y="2111121"/>
                <a:chExt cx="1451948" cy="101600"/>
              </a:xfrm>
            </p:grpSpPr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C09CD22E-1950-427A-A3D8-3D8A7686C0DB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1C803DA1-1AEE-4E7E-BA4B-15E6562DC55C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DF6BB23D-CDF7-4F52-9326-680139987975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2B196583-887D-4D1D-846B-C323EC020E66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D07E3D0F-BBFA-4897-A078-60B043C40EDF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BA038ABF-42EE-49C9-9002-61905E1BE634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0F6A4DEB-E7B2-4466-AA04-F3272FBD73BB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888A45B2-86FB-49AD-BF69-468ED2115BC4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22EA9401-9E6F-423A-B803-95B0FF2E70CD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C1AA7431-D343-4278-B369-301A7FA0EBDC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3145AA2F-C5B8-4620-907C-49C81579BD34}"/>
                  </a:ext>
                </a:extLst>
              </p:cNvPr>
              <p:cNvGrpSpPr/>
              <p:nvPr/>
            </p:nvGrpSpPr>
            <p:grpSpPr>
              <a:xfrm>
                <a:off x="5343906" y="4586883"/>
                <a:ext cx="1451948" cy="101600"/>
                <a:chOff x="5441409" y="2111121"/>
                <a:chExt cx="1451948" cy="101600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6228F814-79DB-4BEF-BFE4-34C096AC1AD2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3F494294-99A2-4768-8FF3-D69948EE99F9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3FA3F151-6E31-4668-8567-AA6158BE40C4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A020F842-B4FB-4393-912B-040B67A68516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F25543BC-400F-46C5-9135-3EF6B129458D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3497C411-D9C5-422A-B85E-A5D3A26F4EEA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D8A49959-9114-4F14-92F9-059AAEEB2038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4DA18CF6-755F-4D0F-9629-5472283C4374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67F45602-F966-4592-977F-7615FED43829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39BB3F98-E2B6-49EA-91DA-58DD3920B34E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16641516-DECA-4AD1-B352-4AB8424A988E}"/>
                  </a:ext>
                </a:extLst>
              </p:cNvPr>
              <p:cNvGrpSpPr/>
              <p:nvPr/>
            </p:nvGrpSpPr>
            <p:grpSpPr>
              <a:xfrm>
                <a:off x="5343906" y="4451416"/>
                <a:ext cx="1451948" cy="101600"/>
                <a:chOff x="5441409" y="2111121"/>
                <a:chExt cx="1451948" cy="101600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8189568F-799E-47A0-B620-04D7317F094A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0208FB4D-1E5D-4224-BAB4-C7D62C49FFDC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6189D4AD-974F-46DE-8B41-54E1C7C99FBF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7995715-5751-4277-9D3F-B92D2619A07C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02FD3A18-67E4-4FBF-98AA-209C7F08E9F9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91FDAA6-68AB-495A-9FFD-90A3294262A2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BC1B6927-9700-473F-9EE1-0234F96F825D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07D67AE-989C-4F1B-B363-B88675F8CA74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F09F4465-78F9-4C7D-9430-9857F9DE8FBF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88420CD-5B9B-4068-A98B-50A648685A1C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C0CACEDD-BDB8-4992-A065-300359F2E2F8}"/>
                  </a:ext>
                </a:extLst>
              </p:cNvPr>
              <p:cNvGrpSpPr/>
              <p:nvPr/>
            </p:nvGrpSpPr>
            <p:grpSpPr>
              <a:xfrm>
                <a:off x="5343906" y="4722350"/>
                <a:ext cx="1451948" cy="101600"/>
                <a:chOff x="5441409" y="2111121"/>
                <a:chExt cx="1451948" cy="101600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2161E50B-AEF6-438E-A667-195E82201C3B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73E2F9A-54C4-476D-83D2-FC9C32005F75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9733CE8C-E1DB-4D2D-B603-C3EFD9A95C53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FBE8CED8-DCEE-4132-8809-51A944ECA29D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159A0953-814C-43B4-B0FB-386D5465270D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50178907-E77A-4157-B442-1535651A3103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E59E2708-0EDD-428D-892D-E21CE498518D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31F0BCC9-2B92-44B9-B3A6-1A1E4533D317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76A6028C-4073-4AF2-AE4C-EF4F219B2585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E9AAB74C-D5E4-4146-B1AC-8F9924941378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9C246D3B-3855-4338-9E9B-5EFCF50BB31F}"/>
                  </a:ext>
                </a:extLst>
              </p:cNvPr>
              <p:cNvGrpSpPr/>
              <p:nvPr/>
            </p:nvGrpSpPr>
            <p:grpSpPr>
              <a:xfrm>
                <a:off x="5343906" y="4857817"/>
                <a:ext cx="1451948" cy="101600"/>
                <a:chOff x="5441409" y="2111121"/>
                <a:chExt cx="1451948" cy="101600"/>
              </a:xfrm>
            </p:grpSpPr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F329CC47-C6FC-4870-B343-969B3BBD9004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BDD12E42-6D04-4998-9DB6-DB415FBDB6EE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F5892B58-3737-4BF2-BCC0-1A0E50641B4C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635C11AE-8CB2-481E-B4A5-360DB1697765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E0534742-16C1-4A7F-A119-13A05D9689FB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AC67F4B5-736F-4557-AC81-4EB6627D38A5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10FBDB33-41BC-484D-9905-85D641243F98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50DCA825-E75B-425B-AF4E-7D0B2AEEE30C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65FDA64-3B73-4396-9A5E-D7F7EB00B10D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8FD2A001-B8F6-4042-B8CF-60DF2779AB81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608165F1-2E45-4CC4-8C7A-9112A6744E53}"/>
                  </a:ext>
                </a:extLst>
              </p:cNvPr>
              <p:cNvGrpSpPr/>
              <p:nvPr/>
            </p:nvGrpSpPr>
            <p:grpSpPr>
              <a:xfrm>
                <a:off x="5343906" y="4993284"/>
                <a:ext cx="1451948" cy="101600"/>
                <a:chOff x="5441409" y="2111121"/>
                <a:chExt cx="1451948" cy="101600"/>
              </a:xfrm>
            </p:grpSpPr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3C389EF9-B6CF-4375-9720-F45DB8A573E2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884AC599-5833-437A-9A1C-035085FB342D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CFA48A87-51BF-475F-B3AD-6DDCBCB22A9D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64E0EC63-ECAF-466D-A259-11661AB4FAA6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4531A4B5-27EE-4E98-8467-C123A495446F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8B052DA9-5553-4FD3-9B5F-3316FDA7207C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F0911E68-AC6A-4A19-B2E2-E18C6537BD9E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A64BF9B7-84B6-45AD-B5F2-E03FEC80F9CD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D06C35F-7AC3-4C61-9A5F-2BE1FB336782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3889D460-F0AA-4A76-A61A-3C23BDA40586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FD886EB6-1343-4896-87B0-5B1CF6AEA61F}"/>
                  </a:ext>
                </a:extLst>
              </p:cNvPr>
              <p:cNvGrpSpPr/>
              <p:nvPr/>
            </p:nvGrpSpPr>
            <p:grpSpPr>
              <a:xfrm>
                <a:off x="5343906" y="5128751"/>
                <a:ext cx="1451948" cy="101600"/>
                <a:chOff x="5441409" y="2111121"/>
                <a:chExt cx="1451948" cy="101600"/>
              </a:xfrm>
            </p:grpSpPr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CB7718DF-81DD-40D7-ACED-7E5ED729F3DC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32058B8-560E-426E-9A29-DCB03E9EC1BF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E5B72189-A1D2-4B03-8DB9-6C44A0ACD754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9B933C6-C1C0-4021-82EA-6066294E3134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E684EE3B-6319-4446-8C30-45FE11DC20B9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461540F1-667F-4CDF-A426-4D541C88FE2E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4D585364-921B-4AD4-AD72-AAFF83A12701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25D1242C-9538-40D2-9D02-DB78CE1EC38F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242724C6-F767-4B86-8771-BAEE886D4B15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54E3BDAD-171C-4BC9-8175-907297B852FB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3C0480B-41C3-4B24-B1AE-1C2575A0BF73}"/>
                  </a:ext>
                </a:extLst>
              </p:cNvPr>
              <p:cNvGrpSpPr/>
              <p:nvPr/>
            </p:nvGrpSpPr>
            <p:grpSpPr>
              <a:xfrm>
                <a:off x="5343906" y="5264218"/>
                <a:ext cx="1451948" cy="101600"/>
                <a:chOff x="5441409" y="2111121"/>
                <a:chExt cx="1451948" cy="101600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AD4B7C88-17E2-442D-9462-997AF27370A0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A758AA4-0D6C-46A1-9B0E-13C90F18451A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06100528-EB67-45DD-91BF-04F2310A3BBE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6EB4789B-26A8-4874-95E0-9492257D1C8B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A81991F-AB45-4A7A-83A3-51CB389602E0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B32F48FC-27B4-439B-B2F3-0F30B582957D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1CDFB87D-6472-40AC-801E-E6F11C5138E8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855D3B2F-58D4-4E41-9444-169082A86159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EC8EBC5B-8393-4AC1-BDAA-DAA3150B1E7C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2046C81-A76A-4BBD-88EC-D737A2967884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BEFC1479-B2D9-4B61-8943-529B3AABDB56}"/>
                  </a:ext>
                </a:extLst>
              </p:cNvPr>
              <p:cNvGrpSpPr/>
              <p:nvPr/>
            </p:nvGrpSpPr>
            <p:grpSpPr>
              <a:xfrm>
                <a:off x="5343906" y="5399685"/>
                <a:ext cx="1451948" cy="101600"/>
                <a:chOff x="5441409" y="2111121"/>
                <a:chExt cx="1451948" cy="101600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BF3C3134-5F1F-4BE0-8EA7-C2D8E6418F74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80F27E47-DC4B-4C16-9FD8-6233C9A4E009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1E1C5A47-044F-4E5A-BCCF-91EC04AB6B29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0BB4E0E8-2195-4129-9526-A9C9CE1CE21D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78A873F6-84C7-4DB6-AA2E-3304CBFF0C86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9D1BB479-5790-4E00-AC2B-BAD1CEB968E1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F4EC00A9-F193-4698-83A1-C381394CD54D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47CDE041-F9A0-4332-8577-36C946A769E8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F7EC7447-606F-41C0-A79D-DD1D3183F372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4149E030-9B4F-4391-81E6-4A50A1A8955A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67019BA0-886D-4749-A83D-B7058C7D57CC}"/>
                  </a:ext>
                </a:extLst>
              </p:cNvPr>
              <p:cNvGrpSpPr/>
              <p:nvPr/>
            </p:nvGrpSpPr>
            <p:grpSpPr>
              <a:xfrm>
                <a:off x="5343906" y="5535149"/>
                <a:ext cx="1451948" cy="101600"/>
                <a:chOff x="5441409" y="2111121"/>
                <a:chExt cx="1451948" cy="101600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AB7A5C0D-4B62-4AFA-B5DB-10178A64580D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1624ADD0-1A6E-47EB-BD56-10090C7D07EF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CE98914-AE31-491B-AC9D-DB580513E191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6FE20784-7C2B-44E9-80B4-2CEA7A8C35BB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2877EA9B-059D-440C-90AC-F2C7E1F3EFA8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CAF8720A-5CCE-4AA0-BF79-9B6FB88F551A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AA0AF3B7-C7CA-4D08-AB2F-F865E6FBB128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A3ADD4C7-5D27-4E7E-A19B-936A098FDB66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99C8F2B-D576-494A-9865-AC75CC955465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D1335DC5-C2A8-42BA-A564-A488CA523753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55954F-9A98-41E7-B0BA-8006B3695AC3}"/>
                </a:ext>
              </a:extLst>
            </p:cNvPr>
            <p:cNvGrpSpPr/>
            <p:nvPr/>
          </p:nvGrpSpPr>
          <p:grpSpPr>
            <a:xfrm>
              <a:off x="5618266" y="3339474"/>
              <a:ext cx="1609617" cy="2244383"/>
              <a:chOff x="7099254" y="4314560"/>
              <a:chExt cx="1080745" cy="1506945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FDAAA7C-CE8B-4210-A010-46206AE6EBB8}"/>
                  </a:ext>
                </a:extLst>
              </p:cNvPr>
              <p:cNvSpPr/>
              <p:nvPr/>
            </p:nvSpPr>
            <p:spPr>
              <a:xfrm>
                <a:off x="7286526" y="43145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8C8AF99-1C05-4B33-ABFC-EB50A6F4C7C8}"/>
                  </a:ext>
                </a:extLst>
              </p:cNvPr>
              <p:cNvSpPr/>
              <p:nvPr/>
            </p:nvSpPr>
            <p:spPr>
              <a:xfrm>
                <a:off x="7437676" y="43145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F621DBA-53C5-4A7F-A645-A10C990D540B}"/>
                  </a:ext>
                </a:extLst>
              </p:cNvPr>
              <p:cNvSpPr/>
              <p:nvPr/>
            </p:nvSpPr>
            <p:spPr>
              <a:xfrm>
                <a:off x="7588826" y="43145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A1A327B-0C88-4EDF-87F1-46A2C1696441}"/>
                  </a:ext>
                </a:extLst>
              </p:cNvPr>
              <p:cNvSpPr/>
              <p:nvPr/>
            </p:nvSpPr>
            <p:spPr>
              <a:xfrm>
                <a:off x="7739976" y="43145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B56D5BA-0211-445F-8278-D2B3C837E987}"/>
                  </a:ext>
                </a:extLst>
              </p:cNvPr>
              <p:cNvSpPr/>
              <p:nvPr/>
            </p:nvSpPr>
            <p:spPr>
              <a:xfrm>
                <a:off x="7891126" y="43145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5023090-1C7F-427F-BB2C-6C5FF71E3176}"/>
                  </a:ext>
                </a:extLst>
              </p:cNvPr>
              <p:cNvSpPr/>
              <p:nvPr/>
            </p:nvSpPr>
            <p:spPr>
              <a:xfrm>
                <a:off x="7286526" y="44669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9F51882-78DF-477C-8E91-56441DBCDCC5}"/>
                  </a:ext>
                </a:extLst>
              </p:cNvPr>
              <p:cNvSpPr/>
              <p:nvPr/>
            </p:nvSpPr>
            <p:spPr>
              <a:xfrm>
                <a:off x="7437676" y="44669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4542CF7D-D500-4EA5-A5CD-A08AE0C589B4}"/>
                  </a:ext>
                </a:extLst>
              </p:cNvPr>
              <p:cNvSpPr/>
              <p:nvPr/>
            </p:nvSpPr>
            <p:spPr>
              <a:xfrm>
                <a:off x="7588826" y="44669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246E3F30-1FFF-44D5-9CDF-6A81FCEE6DE6}"/>
                  </a:ext>
                </a:extLst>
              </p:cNvPr>
              <p:cNvSpPr/>
              <p:nvPr/>
            </p:nvSpPr>
            <p:spPr>
              <a:xfrm>
                <a:off x="7739976" y="44669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2743508C-AAAA-44EA-B1DD-C1D503A46170}"/>
                  </a:ext>
                </a:extLst>
              </p:cNvPr>
              <p:cNvSpPr/>
              <p:nvPr/>
            </p:nvSpPr>
            <p:spPr>
              <a:xfrm>
                <a:off x="7891126" y="44669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9F044CE-6A88-4419-BEC7-32649EA6FA84}"/>
                  </a:ext>
                </a:extLst>
              </p:cNvPr>
              <p:cNvSpPr/>
              <p:nvPr/>
            </p:nvSpPr>
            <p:spPr>
              <a:xfrm>
                <a:off x="7286526" y="46193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94E9541-F8AA-43D1-B350-75E1E34C3C97}"/>
                  </a:ext>
                </a:extLst>
              </p:cNvPr>
              <p:cNvSpPr/>
              <p:nvPr/>
            </p:nvSpPr>
            <p:spPr>
              <a:xfrm>
                <a:off x="7437676" y="46193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9B67A58A-E34B-4294-925B-103941FE6A1E}"/>
                  </a:ext>
                </a:extLst>
              </p:cNvPr>
              <p:cNvSpPr/>
              <p:nvPr/>
            </p:nvSpPr>
            <p:spPr>
              <a:xfrm>
                <a:off x="7588826" y="46193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79100CC-BA20-44DE-BA2E-AE4836A259DB}"/>
                  </a:ext>
                </a:extLst>
              </p:cNvPr>
              <p:cNvSpPr/>
              <p:nvPr/>
            </p:nvSpPr>
            <p:spPr>
              <a:xfrm>
                <a:off x="7739976" y="46193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6A121C7-BC86-4A6A-887B-9E6B4C9F019A}"/>
                  </a:ext>
                </a:extLst>
              </p:cNvPr>
              <p:cNvSpPr/>
              <p:nvPr/>
            </p:nvSpPr>
            <p:spPr>
              <a:xfrm>
                <a:off x="7891126" y="46193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ABAA55D-6E20-4109-9940-1A52C76BAE41}"/>
                  </a:ext>
                </a:extLst>
              </p:cNvPr>
              <p:cNvSpPr/>
              <p:nvPr/>
            </p:nvSpPr>
            <p:spPr>
              <a:xfrm>
                <a:off x="7286526" y="47717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4E7F388-1ADB-492C-8C6A-D8A1E0B9B95C}"/>
                  </a:ext>
                </a:extLst>
              </p:cNvPr>
              <p:cNvSpPr/>
              <p:nvPr/>
            </p:nvSpPr>
            <p:spPr>
              <a:xfrm>
                <a:off x="7437676" y="47717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85DEF31-FC08-45A7-A9CB-4D27A021BEE7}"/>
                  </a:ext>
                </a:extLst>
              </p:cNvPr>
              <p:cNvSpPr/>
              <p:nvPr/>
            </p:nvSpPr>
            <p:spPr>
              <a:xfrm>
                <a:off x="7588826" y="47717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699192A-0F2E-45CB-8C96-78F3906738BF}"/>
                  </a:ext>
                </a:extLst>
              </p:cNvPr>
              <p:cNvSpPr/>
              <p:nvPr/>
            </p:nvSpPr>
            <p:spPr>
              <a:xfrm>
                <a:off x="7739976" y="47717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ABC9CFF-7160-4018-A44A-0A305BAD9E40}"/>
                  </a:ext>
                </a:extLst>
              </p:cNvPr>
              <p:cNvSpPr/>
              <p:nvPr/>
            </p:nvSpPr>
            <p:spPr>
              <a:xfrm>
                <a:off x="7891126" y="47717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027466F-D6DB-4C12-B207-9B7DA05E0FF9}"/>
                  </a:ext>
                </a:extLst>
              </p:cNvPr>
              <p:cNvSpPr/>
              <p:nvPr/>
            </p:nvSpPr>
            <p:spPr>
              <a:xfrm>
                <a:off x="7286526" y="49241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C664A31-53D6-4F86-9330-685473782F43}"/>
                  </a:ext>
                </a:extLst>
              </p:cNvPr>
              <p:cNvSpPr/>
              <p:nvPr/>
            </p:nvSpPr>
            <p:spPr>
              <a:xfrm>
                <a:off x="7437676" y="49241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F9DD8FE1-314F-4E87-8F6E-6F8D246E3AE2}"/>
                  </a:ext>
                </a:extLst>
              </p:cNvPr>
              <p:cNvSpPr/>
              <p:nvPr/>
            </p:nvSpPr>
            <p:spPr>
              <a:xfrm>
                <a:off x="7588826" y="49241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3CC3112-B90B-4971-A59D-01DDBDAD31BB}"/>
                  </a:ext>
                </a:extLst>
              </p:cNvPr>
              <p:cNvSpPr/>
              <p:nvPr/>
            </p:nvSpPr>
            <p:spPr>
              <a:xfrm>
                <a:off x="7739976" y="49241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C866CEA-C288-40F3-BB36-08DF08F8ED52}"/>
                  </a:ext>
                </a:extLst>
              </p:cNvPr>
              <p:cNvSpPr/>
              <p:nvPr/>
            </p:nvSpPr>
            <p:spPr>
              <a:xfrm>
                <a:off x="7891126" y="49241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ABE2ADE4-E51D-4B8A-A93F-4C3545C2E5CB}"/>
                  </a:ext>
                </a:extLst>
              </p:cNvPr>
              <p:cNvSpPr/>
              <p:nvPr/>
            </p:nvSpPr>
            <p:spPr>
              <a:xfrm>
                <a:off x="7286526" y="50765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9CF24210-ED86-4F87-A2C8-112E1014229E}"/>
                  </a:ext>
                </a:extLst>
              </p:cNvPr>
              <p:cNvSpPr/>
              <p:nvPr/>
            </p:nvSpPr>
            <p:spPr>
              <a:xfrm>
                <a:off x="7437676" y="50765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0D294C1-91F9-4CF8-A698-C3A1C01172FC}"/>
                  </a:ext>
                </a:extLst>
              </p:cNvPr>
              <p:cNvSpPr/>
              <p:nvPr/>
            </p:nvSpPr>
            <p:spPr>
              <a:xfrm>
                <a:off x="7588826" y="50765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6A962423-FE01-48C0-863F-2C96BFC5A610}"/>
                  </a:ext>
                </a:extLst>
              </p:cNvPr>
              <p:cNvSpPr/>
              <p:nvPr/>
            </p:nvSpPr>
            <p:spPr>
              <a:xfrm>
                <a:off x="7739976" y="50765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8301AF4-1980-4EDA-B7FD-199998C8BF0B}"/>
                  </a:ext>
                </a:extLst>
              </p:cNvPr>
              <p:cNvSpPr/>
              <p:nvPr/>
            </p:nvSpPr>
            <p:spPr>
              <a:xfrm>
                <a:off x="7891126" y="50765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03C10642-B91A-42B5-84A6-8EAC30507C00}"/>
                  </a:ext>
                </a:extLst>
              </p:cNvPr>
              <p:cNvSpPr/>
              <p:nvPr/>
            </p:nvSpPr>
            <p:spPr>
              <a:xfrm>
                <a:off x="7286526" y="52289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9E134A6-A40E-4929-AA6F-5FEAD85B6EA4}"/>
                  </a:ext>
                </a:extLst>
              </p:cNvPr>
              <p:cNvSpPr/>
              <p:nvPr/>
            </p:nvSpPr>
            <p:spPr>
              <a:xfrm>
                <a:off x="7437676" y="52289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7ED286AE-3F50-4936-8034-1EDB55B06F4B}"/>
                  </a:ext>
                </a:extLst>
              </p:cNvPr>
              <p:cNvSpPr/>
              <p:nvPr/>
            </p:nvSpPr>
            <p:spPr>
              <a:xfrm>
                <a:off x="7588826" y="52289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5121CBE-2FA7-4175-8A13-EC7787EDFFF8}"/>
                  </a:ext>
                </a:extLst>
              </p:cNvPr>
              <p:cNvSpPr/>
              <p:nvPr/>
            </p:nvSpPr>
            <p:spPr>
              <a:xfrm>
                <a:off x="7739976" y="5228960"/>
                <a:ext cx="101600" cy="1016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A89B0B84-45D4-48A1-84B4-FE3BE6EDE328}"/>
                  </a:ext>
                </a:extLst>
              </p:cNvPr>
              <p:cNvSpPr/>
              <p:nvPr/>
            </p:nvSpPr>
            <p:spPr>
              <a:xfrm>
                <a:off x="7891126" y="5228960"/>
                <a:ext cx="101600" cy="1016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6BF9B6F-8ACE-4ABD-8377-31A160AAAAA0}"/>
                  </a:ext>
                </a:extLst>
              </p:cNvPr>
              <p:cNvSpPr txBox="1"/>
              <p:nvPr/>
            </p:nvSpPr>
            <p:spPr>
              <a:xfrm>
                <a:off x="7099254" y="5359840"/>
                <a:ext cx="10807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bionode01-34</a:t>
                </a:r>
              </a:p>
              <a:p>
                <a:pPr algn="ctr"/>
                <a:r>
                  <a:rPr lang="en-US" sz="1200" b="1" dirty="0"/>
                  <a:t>24CPU 47Gb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740BFC5-EB2C-483B-878D-CFAD710CEDFF}"/>
                </a:ext>
              </a:extLst>
            </p:cNvPr>
            <p:cNvGrpSpPr/>
            <p:nvPr/>
          </p:nvGrpSpPr>
          <p:grpSpPr>
            <a:xfrm>
              <a:off x="7042387" y="3339473"/>
              <a:ext cx="1609616" cy="2524187"/>
              <a:chOff x="8405341" y="4314560"/>
              <a:chExt cx="1080744" cy="1694814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48CF068-D3E4-4A55-B6BD-F8A8D7F9947A}"/>
                  </a:ext>
                </a:extLst>
              </p:cNvPr>
              <p:cNvGrpSpPr/>
              <p:nvPr/>
            </p:nvGrpSpPr>
            <p:grpSpPr>
              <a:xfrm>
                <a:off x="8560164" y="4314560"/>
                <a:ext cx="706200" cy="1016000"/>
                <a:chOff x="7387494" y="2246588"/>
                <a:chExt cx="706200" cy="1016000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2B302B57-F6FA-4436-986F-C8A639A72739}"/>
                    </a:ext>
                  </a:extLst>
                </p:cNvPr>
                <p:cNvGrpSpPr/>
                <p:nvPr/>
              </p:nvGrpSpPr>
              <p:grpSpPr>
                <a:xfrm>
                  <a:off x="7387494" y="2246588"/>
                  <a:ext cx="706200" cy="101600"/>
                  <a:chOff x="3908109" y="4651731"/>
                  <a:chExt cx="706200" cy="101600"/>
                </a:xfrm>
                <a:grpFill/>
              </p:grpSpPr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C178774B-B192-4973-B519-6E0C1542DBAD}"/>
                      </a:ext>
                    </a:extLst>
                  </p:cNvPr>
                  <p:cNvSpPr/>
                  <p:nvPr/>
                </p:nvSpPr>
                <p:spPr>
                  <a:xfrm>
                    <a:off x="39081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C0C267ED-7345-4F73-8530-5B520AB3D1A0}"/>
                      </a:ext>
                    </a:extLst>
                  </p:cNvPr>
                  <p:cNvSpPr/>
                  <p:nvPr/>
                </p:nvSpPr>
                <p:spPr>
                  <a:xfrm>
                    <a:off x="40592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EFC8EA25-DD8A-4870-8BA7-77A78E083EE5}"/>
                      </a:ext>
                    </a:extLst>
                  </p:cNvPr>
                  <p:cNvSpPr/>
                  <p:nvPr/>
                </p:nvSpPr>
                <p:spPr>
                  <a:xfrm>
                    <a:off x="42104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3236E88B-0D6B-4589-B0D2-735954D9C3D7}"/>
                      </a:ext>
                    </a:extLst>
                  </p:cNvPr>
                  <p:cNvSpPr/>
                  <p:nvPr/>
                </p:nvSpPr>
                <p:spPr>
                  <a:xfrm>
                    <a:off x="43615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7717F471-BEB7-49DA-88C1-743EC11785A4}"/>
                      </a:ext>
                    </a:extLst>
                  </p:cNvPr>
                  <p:cNvSpPr/>
                  <p:nvPr/>
                </p:nvSpPr>
                <p:spPr>
                  <a:xfrm>
                    <a:off x="45127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5DEF7853-C09F-4522-B3E1-7A694ADE1EB4}"/>
                    </a:ext>
                  </a:extLst>
                </p:cNvPr>
                <p:cNvGrpSpPr/>
                <p:nvPr/>
              </p:nvGrpSpPr>
              <p:grpSpPr>
                <a:xfrm>
                  <a:off x="7387494" y="2398988"/>
                  <a:ext cx="706200" cy="101600"/>
                  <a:chOff x="3908109" y="4651731"/>
                  <a:chExt cx="706200" cy="101600"/>
                </a:xfrm>
                <a:grpFill/>
              </p:grpSpPr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4E1CA859-6B3E-4499-9F46-816DDCD595F4}"/>
                      </a:ext>
                    </a:extLst>
                  </p:cNvPr>
                  <p:cNvSpPr/>
                  <p:nvPr/>
                </p:nvSpPr>
                <p:spPr>
                  <a:xfrm>
                    <a:off x="39081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05D30200-F2F7-4D44-8A22-E3A613C7A098}"/>
                      </a:ext>
                    </a:extLst>
                  </p:cNvPr>
                  <p:cNvSpPr/>
                  <p:nvPr/>
                </p:nvSpPr>
                <p:spPr>
                  <a:xfrm>
                    <a:off x="40592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ABECBCD0-A1C8-4714-81ED-05AC63937FF9}"/>
                      </a:ext>
                    </a:extLst>
                  </p:cNvPr>
                  <p:cNvSpPr/>
                  <p:nvPr/>
                </p:nvSpPr>
                <p:spPr>
                  <a:xfrm>
                    <a:off x="42104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18F1A6AA-5F81-4F84-B684-7FDD9B882D1A}"/>
                      </a:ext>
                    </a:extLst>
                  </p:cNvPr>
                  <p:cNvSpPr/>
                  <p:nvPr/>
                </p:nvSpPr>
                <p:spPr>
                  <a:xfrm>
                    <a:off x="43615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72941EA0-F652-4D04-BE64-23ADA64492FF}"/>
                      </a:ext>
                    </a:extLst>
                  </p:cNvPr>
                  <p:cNvSpPr/>
                  <p:nvPr/>
                </p:nvSpPr>
                <p:spPr>
                  <a:xfrm>
                    <a:off x="45127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E6B79F0D-E460-4A2D-853E-814B109D4CE3}"/>
                    </a:ext>
                  </a:extLst>
                </p:cNvPr>
                <p:cNvGrpSpPr/>
                <p:nvPr/>
              </p:nvGrpSpPr>
              <p:grpSpPr>
                <a:xfrm>
                  <a:off x="7387494" y="2551388"/>
                  <a:ext cx="706200" cy="101600"/>
                  <a:chOff x="3908109" y="4651731"/>
                  <a:chExt cx="706200" cy="101600"/>
                </a:xfrm>
                <a:grpFill/>
              </p:grpSpPr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BE212140-0146-4895-A859-C00B0F2A394E}"/>
                      </a:ext>
                    </a:extLst>
                  </p:cNvPr>
                  <p:cNvSpPr/>
                  <p:nvPr/>
                </p:nvSpPr>
                <p:spPr>
                  <a:xfrm>
                    <a:off x="39081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046B544A-C2B7-4AAE-84B2-0D8ED6AE9AF3}"/>
                      </a:ext>
                    </a:extLst>
                  </p:cNvPr>
                  <p:cNvSpPr/>
                  <p:nvPr/>
                </p:nvSpPr>
                <p:spPr>
                  <a:xfrm>
                    <a:off x="40592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0EAD6436-3C1B-411A-932D-83F72F5915AD}"/>
                      </a:ext>
                    </a:extLst>
                  </p:cNvPr>
                  <p:cNvSpPr/>
                  <p:nvPr/>
                </p:nvSpPr>
                <p:spPr>
                  <a:xfrm>
                    <a:off x="42104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6044A300-2AA8-400D-A27D-DEA2D3BA5236}"/>
                      </a:ext>
                    </a:extLst>
                  </p:cNvPr>
                  <p:cNvSpPr/>
                  <p:nvPr/>
                </p:nvSpPr>
                <p:spPr>
                  <a:xfrm>
                    <a:off x="43615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B548D793-1127-47B6-82CD-82E10B53144F}"/>
                      </a:ext>
                    </a:extLst>
                  </p:cNvPr>
                  <p:cNvSpPr/>
                  <p:nvPr/>
                </p:nvSpPr>
                <p:spPr>
                  <a:xfrm>
                    <a:off x="45127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C2040A8B-E7DF-4401-9A43-105FC9B7D896}"/>
                    </a:ext>
                  </a:extLst>
                </p:cNvPr>
                <p:cNvGrpSpPr/>
                <p:nvPr/>
              </p:nvGrpSpPr>
              <p:grpSpPr>
                <a:xfrm>
                  <a:off x="7387494" y="2703788"/>
                  <a:ext cx="706200" cy="101600"/>
                  <a:chOff x="3908109" y="4651731"/>
                  <a:chExt cx="706200" cy="101600"/>
                </a:xfrm>
                <a:grpFill/>
              </p:grpSpPr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045A3D14-8CE8-472C-AB95-56482A9E981E}"/>
                      </a:ext>
                    </a:extLst>
                  </p:cNvPr>
                  <p:cNvSpPr/>
                  <p:nvPr/>
                </p:nvSpPr>
                <p:spPr>
                  <a:xfrm>
                    <a:off x="39081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FB99388E-2C98-4759-99F4-3B46637C8988}"/>
                      </a:ext>
                    </a:extLst>
                  </p:cNvPr>
                  <p:cNvSpPr/>
                  <p:nvPr/>
                </p:nvSpPr>
                <p:spPr>
                  <a:xfrm>
                    <a:off x="40592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C0EC1589-29CB-4EA9-87F2-AAC423BB2D2A}"/>
                      </a:ext>
                    </a:extLst>
                  </p:cNvPr>
                  <p:cNvSpPr/>
                  <p:nvPr/>
                </p:nvSpPr>
                <p:spPr>
                  <a:xfrm>
                    <a:off x="42104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99A7199D-4E50-4206-A3B7-41A0269B5E11}"/>
                      </a:ext>
                    </a:extLst>
                  </p:cNvPr>
                  <p:cNvSpPr/>
                  <p:nvPr/>
                </p:nvSpPr>
                <p:spPr>
                  <a:xfrm>
                    <a:off x="43615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3D01DD2D-115E-4452-B830-40B45A068BA5}"/>
                      </a:ext>
                    </a:extLst>
                  </p:cNvPr>
                  <p:cNvSpPr/>
                  <p:nvPr/>
                </p:nvSpPr>
                <p:spPr>
                  <a:xfrm>
                    <a:off x="45127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CCED91B7-B02F-4C48-8A44-09D7D46D1198}"/>
                    </a:ext>
                  </a:extLst>
                </p:cNvPr>
                <p:cNvGrpSpPr/>
                <p:nvPr/>
              </p:nvGrpSpPr>
              <p:grpSpPr>
                <a:xfrm>
                  <a:off x="7387494" y="2856188"/>
                  <a:ext cx="706200" cy="101600"/>
                  <a:chOff x="3908109" y="4651731"/>
                  <a:chExt cx="706200" cy="101600"/>
                </a:xfrm>
                <a:grpFill/>
              </p:grpSpPr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8610C00F-31AA-48D6-BC23-FB3CEED3D927}"/>
                      </a:ext>
                    </a:extLst>
                  </p:cNvPr>
                  <p:cNvSpPr/>
                  <p:nvPr/>
                </p:nvSpPr>
                <p:spPr>
                  <a:xfrm>
                    <a:off x="39081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2500DE43-2310-4EB1-8FDD-AFA786056F40}"/>
                      </a:ext>
                    </a:extLst>
                  </p:cNvPr>
                  <p:cNvSpPr/>
                  <p:nvPr/>
                </p:nvSpPr>
                <p:spPr>
                  <a:xfrm>
                    <a:off x="405925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E7A0A799-52C6-407C-BF1C-BF951A71EEDA}"/>
                      </a:ext>
                    </a:extLst>
                  </p:cNvPr>
                  <p:cNvSpPr/>
                  <p:nvPr/>
                </p:nvSpPr>
                <p:spPr>
                  <a:xfrm>
                    <a:off x="42104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563BB3F6-2C47-4744-965C-2896681D0E13}"/>
                      </a:ext>
                    </a:extLst>
                  </p:cNvPr>
                  <p:cNvSpPr/>
                  <p:nvPr/>
                </p:nvSpPr>
                <p:spPr>
                  <a:xfrm>
                    <a:off x="436155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226A341D-477E-4072-BD20-C163194AD084}"/>
                      </a:ext>
                    </a:extLst>
                  </p:cNvPr>
                  <p:cNvSpPr/>
                  <p:nvPr/>
                </p:nvSpPr>
                <p:spPr>
                  <a:xfrm>
                    <a:off x="45127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A7E4F77A-6D47-49E4-AD09-5782776E50FE}"/>
                    </a:ext>
                  </a:extLst>
                </p:cNvPr>
                <p:cNvGrpSpPr/>
                <p:nvPr/>
              </p:nvGrpSpPr>
              <p:grpSpPr>
                <a:xfrm>
                  <a:off x="7387494" y="3008588"/>
                  <a:ext cx="706200" cy="101600"/>
                  <a:chOff x="3908109" y="4651731"/>
                  <a:chExt cx="706200" cy="101600"/>
                </a:xfrm>
                <a:grpFill/>
              </p:grpSpPr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F5AAC902-CE36-4EDB-A66B-2294FE2E6468}"/>
                      </a:ext>
                    </a:extLst>
                  </p:cNvPr>
                  <p:cNvSpPr/>
                  <p:nvPr/>
                </p:nvSpPr>
                <p:spPr>
                  <a:xfrm>
                    <a:off x="39081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071DC4AF-8D51-4FB0-B535-64A5B4CB8150}"/>
                      </a:ext>
                    </a:extLst>
                  </p:cNvPr>
                  <p:cNvSpPr/>
                  <p:nvPr/>
                </p:nvSpPr>
                <p:spPr>
                  <a:xfrm>
                    <a:off x="405925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DF05151-2679-449A-B0F5-88E056F71567}"/>
                      </a:ext>
                    </a:extLst>
                  </p:cNvPr>
                  <p:cNvSpPr/>
                  <p:nvPr/>
                </p:nvSpPr>
                <p:spPr>
                  <a:xfrm>
                    <a:off x="42104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982A95C8-F847-4C9D-94D8-F70879F19929}"/>
                      </a:ext>
                    </a:extLst>
                  </p:cNvPr>
                  <p:cNvSpPr/>
                  <p:nvPr/>
                </p:nvSpPr>
                <p:spPr>
                  <a:xfrm>
                    <a:off x="436155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3EC0986-4DD9-4586-8CAE-D70BAB44B64C}"/>
                      </a:ext>
                    </a:extLst>
                  </p:cNvPr>
                  <p:cNvSpPr/>
                  <p:nvPr/>
                </p:nvSpPr>
                <p:spPr>
                  <a:xfrm>
                    <a:off x="45127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8870DD80-103C-487A-9F40-5F90B131B16C}"/>
                    </a:ext>
                  </a:extLst>
                </p:cNvPr>
                <p:cNvGrpSpPr/>
                <p:nvPr/>
              </p:nvGrpSpPr>
              <p:grpSpPr>
                <a:xfrm>
                  <a:off x="7387494" y="3160988"/>
                  <a:ext cx="706200" cy="101600"/>
                  <a:chOff x="3908109" y="4651731"/>
                  <a:chExt cx="706200" cy="101600"/>
                </a:xfrm>
                <a:grpFill/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583BDDBA-A9A9-4B15-8ADC-EC73CA1C87E3}"/>
                      </a:ext>
                    </a:extLst>
                  </p:cNvPr>
                  <p:cNvSpPr/>
                  <p:nvPr/>
                </p:nvSpPr>
                <p:spPr>
                  <a:xfrm>
                    <a:off x="39081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9C6D8CB7-DC70-4944-A936-C5698B46AAED}"/>
                      </a:ext>
                    </a:extLst>
                  </p:cNvPr>
                  <p:cNvSpPr/>
                  <p:nvPr/>
                </p:nvSpPr>
                <p:spPr>
                  <a:xfrm>
                    <a:off x="405925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88E4A79F-DA3B-4D4E-8BEA-BA2F519FEC19}"/>
                      </a:ext>
                    </a:extLst>
                  </p:cNvPr>
                  <p:cNvSpPr/>
                  <p:nvPr/>
                </p:nvSpPr>
                <p:spPr>
                  <a:xfrm>
                    <a:off x="42104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EBA701C0-A729-49C7-A24B-8392CC4B85C3}"/>
                      </a:ext>
                    </a:extLst>
                  </p:cNvPr>
                  <p:cNvSpPr/>
                  <p:nvPr/>
                </p:nvSpPr>
                <p:spPr>
                  <a:xfrm>
                    <a:off x="436155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A3F85544-BF9C-4386-8DA4-3E5ABD137791}"/>
                      </a:ext>
                    </a:extLst>
                  </p:cNvPr>
                  <p:cNvSpPr/>
                  <p:nvPr/>
                </p:nvSpPr>
                <p:spPr>
                  <a:xfrm>
                    <a:off x="45127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11A4B6-9D36-476A-A82B-6D907B8C2D5F}"/>
                  </a:ext>
                </a:extLst>
              </p:cNvPr>
              <p:cNvSpPr txBox="1"/>
              <p:nvPr/>
            </p:nvSpPr>
            <p:spPr>
              <a:xfrm>
                <a:off x="8405341" y="5363043"/>
                <a:ext cx="10807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bionode35-67</a:t>
                </a:r>
              </a:p>
              <a:p>
                <a:pPr algn="ctr"/>
                <a:r>
                  <a:rPr lang="en-US" sz="1200" b="1" dirty="0"/>
                  <a:t>32/36CPU </a:t>
                </a:r>
              </a:p>
              <a:p>
                <a:pPr algn="ctr"/>
                <a:r>
                  <a:rPr lang="en-US" sz="1200" b="1" dirty="0"/>
                  <a:t>125-376Gb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54F053-BD78-4D49-B82A-58E708F5A4D3}"/>
                </a:ext>
              </a:extLst>
            </p:cNvPr>
            <p:cNvSpPr/>
            <p:nvPr/>
          </p:nvSpPr>
          <p:spPr>
            <a:xfrm rot="5400000">
              <a:off x="8865174" y="3345058"/>
              <a:ext cx="151319" cy="151319"/>
            </a:xfrm>
            <a:prstGeom prst="rect">
              <a:avLst/>
            </a:prstGeom>
            <a:solidFill>
              <a:srgbClr val="B4C7E7"/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0CC25A-DBDD-45E8-87BB-A95E21C7B3A5}"/>
                </a:ext>
              </a:extLst>
            </p:cNvPr>
            <p:cNvSpPr txBox="1"/>
            <p:nvPr/>
          </p:nvSpPr>
          <p:spPr>
            <a:xfrm>
              <a:off x="9034374" y="3284516"/>
              <a:ext cx="2790058" cy="41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bionc14 16CPU 503Gb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4F6082-5887-46C6-BD44-B580C1F62BD5}"/>
                </a:ext>
              </a:extLst>
            </p:cNvPr>
            <p:cNvSpPr/>
            <p:nvPr/>
          </p:nvSpPr>
          <p:spPr>
            <a:xfrm rot="5400000">
              <a:off x="8865174" y="4046579"/>
              <a:ext cx="151319" cy="151319"/>
            </a:xfrm>
            <a:prstGeom prst="rect">
              <a:avLst/>
            </a:prstGeom>
            <a:solidFill>
              <a:srgbClr val="F8CBAD"/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2A5728-44DF-41A2-B05C-8038B7E183F9}"/>
                </a:ext>
              </a:extLst>
            </p:cNvPr>
            <p:cNvSpPr txBox="1"/>
            <p:nvPr/>
          </p:nvSpPr>
          <p:spPr>
            <a:xfrm>
              <a:off x="9034374" y="3989593"/>
              <a:ext cx="2790058" cy="41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bionc11 48CPU 1Tb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9F1C80-D985-4EA5-A960-644AE931C17F}"/>
                </a:ext>
              </a:extLst>
            </p:cNvPr>
            <p:cNvSpPr/>
            <p:nvPr/>
          </p:nvSpPr>
          <p:spPr>
            <a:xfrm rot="5400000">
              <a:off x="8865174" y="4397349"/>
              <a:ext cx="151319" cy="151319"/>
            </a:xfrm>
            <a:prstGeom prst="rect">
              <a:avLst/>
            </a:prstGeom>
            <a:solidFill>
              <a:srgbClr val="F8CBAD"/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1D74D1-4938-41FE-854C-252AFCF81A6A}"/>
                </a:ext>
              </a:extLst>
            </p:cNvPr>
            <p:cNvSpPr txBox="1"/>
            <p:nvPr/>
          </p:nvSpPr>
          <p:spPr>
            <a:xfrm>
              <a:off x="9034374" y="4342140"/>
              <a:ext cx="2790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bionc13 48CPU 2Tb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6D25802-C5B4-4D2D-800D-E9BCD9E2C83B}"/>
                </a:ext>
              </a:extLst>
            </p:cNvPr>
            <p:cNvSpPr/>
            <p:nvPr/>
          </p:nvSpPr>
          <p:spPr>
            <a:xfrm rot="5400000">
              <a:off x="8865174" y="3695818"/>
              <a:ext cx="151319" cy="151319"/>
            </a:xfrm>
            <a:prstGeom prst="rect">
              <a:avLst/>
            </a:prstGeom>
            <a:solidFill>
              <a:srgbClr val="B4C7E7"/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C251B8-1EF8-4B03-B901-A83DD53E9750}"/>
                </a:ext>
              </a:extLst>
            </p:cNvPr>
            <p:cNvSpPr txBox="1"/>
            <p:nvPr/>
          </p:nvSpPr>
          <p:spPr>
            <a:xfrm>
              <a:off x="9042928" y="3637054"/>
              <a:ext cx="2790058" cy="41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bionc04 48CPU 503Gb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DBE8FDD-BF77-43A4-9F10-ADDE8E4D405D}"/>
                </a:ext>
              </a:extLst>
            </p:cNvPr>
            <p:cNvSpPr/>
            <p:nvPr/>
          </p:nvSpPr>
          <p:spPr>
            <a:xfrm rot="5400000">
              <a:off x="8860974" y="5271849"/>
              <a:ext cx="151319" cy="1513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B2472E-5679-4662-8777-C3CE0C43E955}"/>
                </a:ext>
              </a:extLst>
            </p:cNvPr>
            <p:cNvSpPr txBox="1"/>
            <p:nvPr/>
          </p:nvSpPr>
          <p:spPr>
            <a:xfrm>
              <a:off x="9030174" y="5198072"/>
              <a:ext cx="2790058" cy="41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Not usable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790F9B-72A0-4097-B058-D21B3D338E2B}"/>
                </a:ext>
              </a:extLst>
            </p:cNvPr>
            <p:cNvSpPr/>
            <p:nvPr/>
          </p:nvSpPr>
          <p:spPr>
            <a:xfrm rot="5400000">
              <a:off x="8860974" y="5723943"/>
              <a:ext cx="151319" cy="1513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8013E-ED03-4EF5-8CCE-4D521E6567A4}"/>
                </a:ext>
              </a:extLst>
            </p:cNvPr>
            <p:cNvSpPr txBox="1"/>
            <p:nvPr/>
          </p:nvSpPr>
          <p:spPr>
            <a:xfrm>
              <a:off x="9030174" y="5651943"/>
              <a:ext cx="2790058" cy="41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all.q</a:t>
              </a:r>
              <a:r>
                <a:rPr lang="en-US" sz="1200" b="1" dirty="0"/>
                <a:t>, </a:t>
              </a:r>
              <a:r>
                <a:rPr lang="en-US" sz="1200" b="1" dirty="0" err="1"/>
                <a:t>archgen.q</a:t>
              </a:r>
              <a:endParaRPr lang="en-US" sz="1200" b="1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15E1810-4CFF-4532-8DE7-F05E8E75E6AF}"/>
                </a:ext>
              </a:extLst>
            </p:cNvPr>
            <p:cNvSpPr/>
            <p:nvPr/>
          </p:nvSpPr>
          <p:spPr>
            <a:xfrm rot="5400000">
              <a:off x="8858539" y="5498784"/>
              <a:ext cx="151319" cy="1513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E5D782-EC4A-49CF-9D74-36A4BA57E78A}"/>
                </a:ext>
              </a:extLst>
            </p:cNvPr>
            <p:cNvSpPr txBox="1"/>
            <p:nvPr/>
          </p:nvSpPr>
          <p:spPr>
            <a:xfrm>
              <a:off x="9027739" y="5425007"/>
              <a:ext cx="2790058" cy="41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all.q</a:t>
              </a:r>
              <a:endParaRPr lang="en-US" sz="1200" b="1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CCAF5C0-2F6F-4601-8112-D4BD41ACB643}"/>
                </a:ext>
              </a:extLst>
            </p:cNvPr>
            <p:cNvSpPr/>
            <p:nvPr/>
          </p:nvSpPr>
          <p:spPr>
            <a:xfrm rot="5400000">
              <a:off x="8865174" y="4749889"/>
              <a:ext cx="151319" cy="151319"/>
            </a:xfrm>
            <a:prstGeom prst="rect">
              <a:avLst/>
            </a:prstGeom>
            <a:solidFill>
              <a:srgbClr val="F8CBAD"/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6D2735-AF5D-427D-8823-579443E52617}"/>
                </a:ext>
              </a:extLst>
            </p:cNvPr>
            <p:cNvSpPr txBox="1"/>
            <p:nvPr/>
          </p:nvSpPr>
          <p:spPr>
            <a:xfrm>
              <a:off x="9034374" y="4694680"/>
              <a:ext cx="2790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bionode27 128CPU 1Tb</a:t>
              </a:r>
            </a:p>
          </p:txBody>
        </p:sp>
        <p:sp>
          <p:nvSpPr>
            <p:cNvPr id="34" name="Flowchart: Magnetic Disk 33">
              <a:extLst>
                <a:ext uri="{FF2B5EF4-FFF2-40B4-BE49-F238E27FC236}">
                  <a16:creationId xmlns:a16="http://schemas.microsoft.com/office/drawing/2014/main" id="{5A6C2EE6-0480-4A2E-9040-DFF055E91756}"/>
                </a:ext>
              </a:extLst>
            </p:cNvPr>
            <p:cNvSpPr/>
            <p:nvPr/>
          </p:nvSpPr>
          <p:spPr>
            <a:xfrm>
              <a:off x="802418" y="5001834"/>
              <a:ext cx="379471" cy="25809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Magnetic Disk 34">
              <a:extLst>
                <a:ext uri="{FF2B5EF4-FFF2-40B4-BE49-F238E27FC236}">
                  <a16:creationId xmlns:a16="http://schemas.microsoft.com/office/drawing/2014/main" id="{9FCB835A-64D1-48F8-A23C-20B4AD33B669}"/>
                </a:ext>
              </a:extLst>
            </p:cNvPr>
            <p:cNvSpPr/>
            <p:nvPr/>
          </p:nvSpPr>
          <p:spPr>
            <a:xfrm>
              <a:off x="802418" y="4800531"/>
              <a:ext cx="379471" cy="25809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789FD5CC-48A3-43E9-B411-E27F6319C396}"/>
                </a:ext>
              </a:extLst>
            </p:cNvPr>
            <p:cNvSpPr/>
            <p:nvPr/>
          </p:nvSpPr>
          <p:spPr>
            <a:xfrm>
              <a:off x="802418" y="4599228"/>
              <a:ext cx="379471" cy="25809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BBAE58-FB4A-46D5-AF05-867FA9C2CC2B}"/>
                </a:ext>
              </a:extLst>
            </p:cNvPr>
            <p:cNvSpPr txBox="1"/>
            <p:nvPr/>
          </p:nvSpPr>
          <p:spPr>
            <a:xfrm>
              <a:off x="-133766" y="5259933"/>
              <a:ext cx="2251840" cy="870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/</a:t>
              </a:r>
              <a:r>
                <a:rPr lang="en-US" sz="1200" b="1" dirty="0" err="1"/>
                <a:t>mnt</a:t>
              </a:r>
              <a:r>
                <a:rPr lang="en-US" sz="1200" b="1" dirty="0"/>
                <a:t>/scratch/</a:t>
              </a:r>
            </a:p>
            <a:p>
              <a:pPr algn="ctr"/>
              <a:r>
                <a:rPr lang="en-US" sz="1000" b="1" dirty="0"/>
                <a:t>Temporary </a:t>
              </a:r>
              <a:r>
                <a:rPr lang="en-US" sz="1000" b="1" dirty="0" err="1"/>
                <a:t>hdd</a:t>
              </a:r>
              <a:r>
                <a:rPr lang="en-US" sz="1000" b="1" dirty="0"/>
                <a:t> space</a:t>
              </a:r>
              <a:br>
                <a:rPr lang="en-US" sz="1000" b="1" dirty="0"/>
              </a:br>
              <a:r>
                <a:rPr lang="en-US" sz="1000" b="1" dirty="0"/>
                <a:t>meant for I/O heavy jobs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0FDCE2A-016B-4D97-B08A-3123FC20A5C9}"/>
                </a:ext>
              </a:extLst>
            </p:cNvPr>
            <p:cNvGrpSpPr/>
            <p:nvPr/>
          </p:nvGrpSpPr>
          <p:grpSpPr>
            <a:xfrm>
              <a:off x="4407507" y="3345058"/>
              <a:ext cx="1080745" cy="884528"/>
              <a:chOff x="4407507" y="3345058"/>
              <a:chExt cx="1080745" cy="884528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FD25075-DB48-4714-A98E-25BD2A1C4ADE}"/>
                  </a:ext>
                </a:extLst>
              </p:cNvPr>
              <p:cNvSpPr/>
              <p:nvPr/>
            </p:nvSpPr>
            <p:spPr>
              <a:xfrm>
                <a:off x="4421986" y="3345058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0286EDA-BD11-43C6-B0DE-7C51A8EBD20B}"/>
                  </a:ext>
                </a:extLst>
              </p:cNvPr>
              <p:cNvSpPr/>
              <p:nvPr/>
            </p:nvSpPr>
            <p:spPr>
              <a:xfrm>
                <a:off x="4647103" y="3345058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195B8DE-5F25-41C3-B97F-9ACB3DF88849}"/>
                  </a:ext>
                </a:extLst>
              </p:cNvPr>
              <p:cNvSpPr/>
              <p:nvPr/>
            </p:nvSpPr>
            <p:spPr>
              <a:xfrm>
                <a:off x="4872219" y="3345058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202F432-3848-446B-8457-88FF7F20DFCA}"/>
                  </a:ext>
                </a:extLst>
              </p:cNvPr>
              <p:cNvSpPr/>
              <p:nvPr/>
            </p:nvSpPr>
            <p:spPr>
              <a:xfrm>
                <a:off x="5097336" y="3345058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B1885EC-4650-4F93-BFAA-F56E062B4736}"/>
                  </a:ext>
                </a:extLst>
              </p:cNvPr>
              <p:cNvSpPr/>
              <p:nvPr/>
            </p:nvSpPr>
            <p:spPr>
              <a:xfrm>
                <a:off x="5322452" y="3345058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410EA36-6A16-424C-8CA7-29F74D0B9CC0}"/>
                  </a:ext>
                </a:extLst>
              </p:cNvPr>
              <p:cNvSpPr/>
              <p:nvPr/>
            </p:nvSpPr>
            <p:spPr>
              <a:xfrm>
                <a:off x="4421986" y="3572036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4CB873-DFB6-4647-9BCD-4B6FC3A94AB0}"/>
                  </a:ext>
                </a:extLst>
              </p:cNvPr>
              <p:cNvSpPr txBox="1"/>
              <p:nvPr/>
            </p:nvSpPr>
            <p:spPr>
              <a:xfrm>
                <a:off x="4407507" y="3767921"/>
                <a:ext cx="10807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bionode01-06</a:t>
                </a:r>
              </a:p>
              <a:p>
                <a:pPr algn="ctr"/>
                <a:r>
                  <a:rPr lang="en-US" sz="1200" b="1" dirty="0"/>
                  <a:t>64CPU 755Gb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67EB494-D56B-4957-B768-00EA590F6820}"/>
                </a:ext>
              </a:extLst>
            </p:cNvPr>
            <p:cNvGrpSpPr/>
            <p:nvPr/>
          </p:nvGrpSpPr>
          <p:grpSpPr>
            <a:xfrm>
              <a:off x="4412190" y="4348268"/>
              <a:ext cx="1077539" cy="683095"/>
              <a:chOff x="4409110" y="3345058"/>
              <a:chExt cx="1077539" cy="68309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7985BE3-44F2-472E-A7B2-3C4A495A3CE1}"/>
                  </a:ext>
                </a:extLst>
              </p:cNvPr>
              <p:cNvSpPr/>
              <p:nvPr/>
            </p:nvSpPr>
            <p:spPr>
              <a:xfrm>
                <a:off x="4421986" y="3345058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CD88FD7-C3F1-42B4-A8A8-916E602E1D22}"/>
                  </a:ext>
                </a:extLst>
              </p:cNvPr>
              <p:cNvSpPr/>
              <p:nvPr/>
            </p:nvSpPr>
            <p:spPr>
              <a:xfrm>
                <a:off x="4647103" y="3345058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27CEFDB-2E4E-4ADA-9620-58103162CD86}"/>
                  </a:ext>
                </a:extLst>
              </p:cNvPr>
              <p:cNvSpPr txBox="1"/>
              <p:nvPr/>
            </p:nvSpPr>
            <p:spPr>
              <a:xfrm>
                <a:off x="4409110" y="3566488"/>
                <a:ext cx="10775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bionode07-08</a:t>
                </a:r>
              </a:p>
              <a:p>
                <a:pPr algn="ctr"/>
                <a:r>
                  <a:rPr lang="en-US" sz="1200" b="1" dirty="0"/>
                  <a:t>112CPU 2Tb</a:t>
                </a:r>
              </a:p>
            </p:txBody>
          </p:sp>
        </p:grpSp>
      </p:grpSp>
      <p:pic>
        <p:nvPicPr>
          <p:cNvPr id="241" name="Picture 240">
            <a:extLst>
              <a:ext uri="{FF2B5EF4-FFF2-40B4-BE49-F238E27FC236}">
                <a16:creationId xmlns:a16="http://schemas.microsoft.com/office/drawing/2014/main" id="{7E63C5AE-D722-49F9-8143-A2E7EDC55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100668" y="68815"/>
            <a:ext cx="11990664" cy="3360185"/>
          </a:xfrm>
          <a:prstGeom prst="rect">
            <a:avLst/>
          </a:prstGeom>
        </p:spPr>
      </p:pic>
      <p:sp>
        <p:nvSpPr>
          <p:cNvPr id="242" name="Rectangle 1">
            <a:extLst>
              <a:ext uri="{FF2B5EF4-FFF2-40B4-BE49-F238E27FC236}">
                <a16:creationId xmlns:a16="http://schemas.microsoft.com/office/drawing/2014/main" id="{6B152584-548E-47D5-A0EA-84D07486D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893" y="3746005"/>
            <a:ext cx="109824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Sun Grid Engine (SGE), using two different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queus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all.q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everyone,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archgen.q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exclusively for us) 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qsub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(queue submission)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297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4ECFA3-7AD0-4EA6-B950-3FA9E9588F61}"/>
              </a:ext>
            </a:extLst>
          </p:cNvPr>
          <p:cNvSpPr txBox="1"/>
          <p:nvPr/>
        </p:nvSpPr>
        <p:spPr>
          <a:xfrm>
            <a:off x="759162" y="461163"/>
            <a:ext cx="113237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daghead2.eva.mpg.de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‘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and ‘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sshfs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cumbersome. Use WinSCP (windows) or FileZilla (ubuntu) and setup a tunnel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MAC you can use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CyberDuck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E2D1D-EB77-47AE-92B5-842CEEEB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16" y="1999497"/>
            <a:ext cx="7555345" cy="307988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7FA1036-1E4D-4BA2-8B8E-D972EEFBD4DC}"/>
              </a:ext>
            </a:extLst>
          </p:cNvPr>
          <p:cNvSpPr/>
          <p:nvPr/>
        </p:nvSpPr>
        <p:spPr>
          <a:xfrm>
            <a:off x="939569" y="3198815"/>
            <a:ext cx="727122" cy="33376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5998685-99AB-4899-BB82-8C921F202B92}"/>
              </a:ext>
            </a:extLst>
          </p:cNvPr>
          <p:cNvSpPr/>
          <p:nvPr/>
        </p:nvSpPr>
        <p:spPr>
          <a:xfrm>
            <a:off x="2120100" y="3031933"/>
            <a:ext cx="284075" cy="33376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88317AD-A8B8-48FE-B224-5A271A80D6AB}"/>
              </a:ext>
            </a:extLst>
          </p:cNvPr>
          <p:cNvSpPr/>
          <p:nvPr/>
        </p:nvSpPr>
        <p:spPr>
          <a:xfrm>
            <a:off x="2109737" y="3307920"/>
            <a:ext cx="284075" cy="33376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7871F90-F135-4E3A-B130-8245E84B39F6}"/>
              </a:ext>
            </a:extLst>
          </p:cNvPr>
          <p:cNvSpPr/>
          <p:nvPr/>
        </p:nvSpPr>
        <p:spPr>
          <a:xfrm rot="1848716">
            <a:off x="5726789" y="3221949"/>
            <a:ext cx="284075" cy="33376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F35983-A665-4176-B1A1-0D26B2F19A28}"/>
              </a:ext>
            </a:extLst>
          </p:cNvPr>
          <p:cNvSpPr txBox="1"/>
          <p:nvPr/>
        </p:nvSpPr>
        <p:spPr>
          <a:xfrm>
            <a:off x="759161" y="4905278"/>
            <a:ext cx="113237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Ignore this left window with 3 errors, you can now directly type in only the right window as long as you are on the VPN, otherwise the left way is still acceptable I think</a:t>
            </a:r>
            <a:b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password here is the same as for kitty/putty as it’s the same type of connection (</a:t>
            </a: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970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AB6571-234E-4D6A-8A5E-32DC7828C01A}"/>
              </a:ext>
            </a:extLst>
          </p:cNvPr>
          <p:cNvGrpSpPr/>
          <p:nvPr/>
        </p:nvGrpSpPr>
        <p:grpSpPr>
          <a:xfrm>
            <a:off x="450460" y="2291595"/>
            <a:ext cx="3799036" cy="2314963"/>
            <a:chOff x="8098511" y="2291595"/>
            <a:chExt cx="3799036" cy="23149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B5C47C-C644-484A-8F32-512ED3954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0359" y="2307863"/>
              <a:ext cx="3075341" cy="224227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2767DEC-6F49-4119-8153-81E0207DD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840547" y="1549559"/>
              <a:ext cx="2314963" cy="379903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A310C90-9E91-4E77-8487-86F38AD9CB5B}"/>
              </a:ext>
            </a:extLst>
          </p:cNvPr>
          <p:cNvSpPr txBox="1"/>
          <p:nvPr/>
        </p:nvSpPr>
        <p:spPr>
          <a:xfrm>
            <a:off x="716387" y="1719743"/>
            <a:ext cx="3154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Where we think we 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50B2EC-68E2-4690-8CDB-D236C0169CCA}"/>
              </a:ext>
            </a:extLst>
          </p:cNvPr>
          <p:cNvSpPr txBox="1"/>
          <p:nvPr/>
        </p:nvSpPr>
        <p:spPr>
          <a:xfrm>
            <a:off x="4232688" y="1719743"/>
            <a:ext cx="3002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Where we actually 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ABA2D3-8532-4AA0-9853-21311095439D}"/>
              </a:ext>
            </a:extLst>
          </p:cNvPr>
          <p:cNvSpPr txBox="1"/>
          <p:nvPr/>
        </p:nvSpPr>
        <p:spPr>
          <a:xfrm>
            <a:off x="8520445" y="1719743"/>
            <a:ext cx="29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Where we want to 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6EE52-3923-467A-8DC8-0FB7B41DF3FF}"/>
              </a:ext>
            </a:extLst>
          </p:cNvPr>
          <p:cNvSpPr txBox="1"/>
          <p:nvPr/>
        </p:nvSpPr>
        <p:spPr>
          <a:xfrm>
            <a:off x="365988" y="322868"/>
            <a:ext cx="61029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Session 3: The Re-</a:t>
            </a:r>
            <a:r>
              <a:rPr lang="en-GB" sz="2800" dirty="0" err="1"/>
              <a:t>sesssion</a:t>
            </a: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DBB52-350A-4C6B-BB71-417F0B7A10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129" t="25077" r="7867" b="23547"/>
          <a:stretch/>
        </p:blipFill>
        <p:spPr>
          <a:xfrm>
            <a:off x="4249496" y="2413098"/>
            <a:ext cx="2883658" cy="28732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4EE7D9-D477-45D5-9FFC-23D8324DE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32689" y="2103233"/>
            <a:ext cx="3002103" cy="3425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9CFEB-BABC-4B49-8547-DD5FB6DD4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694" y="2413098"/>
            <a:ext cx="4435884" cy="19129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705005-4683-4567-9298-7F789247D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50828" y="822567"/>
            <a:ext cx="2104746" cy="50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70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A7976B60-AF24-490C-9AAC-87B257A94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893" y="1261544"/>
            <a:ext cx="7622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 one and only friend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https://kbase.eva.mpg.de/xwiki/bin/view/Departments/Archaeogenetics/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Also recommend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evernote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keep a brain-farts and code snippets in the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Arial" panose="020B0604020202020204" pitchFamily="34" charset="0"/>
              </a:rPr>
              <a:t>Cloud: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https://www.evernote.com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Honourable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mentions: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https://www.biostars.org/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  <a:hlinkClick r:id="rId5"/>
              </a:rPr>
              <a:t>http://seqanswers.com/</a:t>
            </a:r>
            <a:r>
              <a:rPr lang="en-US" altLang="en-US" dirty="0">
                <a:latin typeface="Arial" panose="020B0604020202020204" pitchFamily="34" charset="0"/>
              </a:rPr>
              <a:t> (old)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EE1925-61AA-4D7C-870F-72B58CB1DC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8036653" y="472724"/>
            <a:ext cx="3660396" cy="3696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47CECA-CAA1-4A7E-909F-2944D4DA2D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750" y="666225"/>
            <a:ext cx="3188516" cy="318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34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A7976B60-AF24-490C-9AAC-87B257A94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810" y="1471267"/>
            <a:ext cx="1107644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You can fun a command on the cluster by writing it as followed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qsub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-q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archgen.q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-b y -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cwd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[command]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here [command] can be anything that you can run on the terminal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-q just represent the "queue" that we line up in, so for the DAG machines, we line up in the DAG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queu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	which is called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archgen.q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-b Y (Y=yes) is to signify that we want to run a command, not a script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-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cwd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current working directory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If something is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gonna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take a long time, is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gonna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take a lot of CPU or need to do a lot of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parrallel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process, 	then use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qsub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You should try to avoid working on the "head node" (bionc21/22)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261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A7976B60-AF24-490C-9AAC-87B257A94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810" y="1748266"/>
            <a:ext cx="1107644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You can see the status of your submission using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qstat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qstat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-u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your_username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You can also see ALL the jobs and how busy it is by leaving the -u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your_username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qstat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Each job gets a number associated, and you can see that when you run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qstat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-u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your_username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but sometimes you only want to see the status of 1 single job, you can then use the -j option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qstat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-j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your_jobnumber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170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A7976B60-AF24-490C-9AAC-87B257A94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010" y="778771"/>
            <a:ext cx="10861549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Sometimes you want to see the information of a job AFTER it already finished. Unfortunately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qstat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doens't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keep that information as that would get too cluttered. Instead you can use the accounting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function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qacct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qacct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-j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your_jobnumber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or if you want to see more of a general overview of what you have used up previously you can look at 	the user 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qacct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-u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your_username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If you are unsure what type of hardware these machines have you can use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qhost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qhost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Let's say you need a specific amount of memory or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cpu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power and you see there are 3 systems that 	can handle it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but you are unsure whether these systems are busy, you can look at specifi</a:t>
            </a:r>
            <a:r>
              <a:rPr lang="en-GB" altLang="en-US" dirty="0">
                <a:latin typeface="Arial" panose="020B0604020202020204" pitchFamily="34" charset="0"/>
              </a:rPr>
              <a:t>c resources using a pile and 	grep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qstat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-f | grep bionc22</a:t>
            </a:r>
          </a:p>
        </p:txBody>
      </p:sp>
    </p:spTree>
    <p:extLst>
      <p:ext uri="{BB962C8B-B14F-4D97-AF65-F5344CB8AC3E}">
        <p14:creationId xmlns:p14="http://schemas.microsoft.com/office/powerpoint/2010/main" val="360111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A7976B60-AF24-490C-9AAC-87B257A94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010" y="1055770"/>
            <a:ext cx="10861549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Most of the times to both speed up the process, and not HOG the machine, we limit our request to what 	we need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We specify the number of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cpu's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memory we need so our jobs stay as small as possible and get in 	the queue quicker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And we are also being kind towards others by not clogging up the big machines with jobs that don’t 	actually do anything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This part takes a bit of trial and error to figure out how much you need.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We can specify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cpu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the confusing option -pe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smp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[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cpu_number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We can specify the memory with the equally confusing option -l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h_vmem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=[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memory_number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]T/G/M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The formatting is also weird, one has a space, the other has an = sign... just roll with it :P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So if we need 4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cpu's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(or threads or cores... they are all different things, but often used to mean the 	same thing, chips on a pc that process data)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and we need 8Gb of memory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qsub</a:t>
            </a: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-q </a:t>
            </a:r>
            <a:r>
              <a:rPr kumimoji="0" lang="en-GB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archgen.q</a:t>
            </a: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</a:t>
            </a:r>
            <a:r>
              <a:rPr kumimoji="0" lang="en-GB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cwd</a:t>
            </a: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-pe </a:t>
            </a:r>
            <a:r>
              <a:rPr kumimoji="0" lang="en-GB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smp</a:t>
            </a: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2 -l </a:t>
            </a:r>
            <a:r>
              <a:rPr kumimoji="0" lang="en-GB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h_vmem</a:t>
            </a: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=8G script.sh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475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A7976B60-AF24-490C-9AAC-87B257A94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010" y="2579264"/>
            <a:ext cx="1086154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If we run a script we don't have to type these options out every time, there is a way to put it in the script 	for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qsub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read, it's a bit confusing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but if we start the script with a list of command and use #$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qsub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will know that these are special lines 	meant for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qsub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interpret as options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76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A7976B60-AF24-490C-9AAC-87B257A94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010" y="501771"/>
            <a:ext cx="8212505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#$ -S /bin/bash #defines bash as the shell for execution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#$ -N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MyCommand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#Name of the command that will be listed in the queue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#$ 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cwd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#change to current directory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#$ -j y #join error and standard output in one file, no error file will be written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#$ -o output #standard output file or directory (joined with error because of -j 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#$ -q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archgen.q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#queue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#$ -m e #send an email at the end of the job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#$ -M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username@eva.mpg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.de #send email to this address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#$ -pe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8 #needs 8 CPU cores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#$ -l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h_vmem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=4G #request 4Gb of memory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#$ -V # load personal profile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267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A7976B60-AF24-490C-9AAC-87B257A94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681" y="615100"/>
            <a:ext cx="7144007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To view available resources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qhost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-F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To view currently running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jobes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a node (for example Bionode27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qstat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-f | grep bionode27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View User jobs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qstat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-u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lesley_sitter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View specific job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qstat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-j ######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#Get job info afterwards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qacct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-j 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jobid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 | grep 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maxvmem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qsub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variables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using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qsub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-t 1-10:1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$TASK_ID and $SGE_TASK_ID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557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5700C3-C5F7-4E2C-A65A-6A4AEA756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360" y="1623269"/>
            <a:ext cx="4815280" cy="3611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D3486-94B3-4021-9704-6CC8725850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3615655" y="1392572"/>
            <a:ext cx="5075340" cy="40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3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57B0-5399-4EA1-BDB3-ED1C76C91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604375" cy="1049338"/>
          </a:xfrm>
        </p:spPr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828F-A392-4706-83A0-4F1F5150DF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03363"/>
            <a:ext cx="9604375" cy="3451225"/>
          </a:xfrm>
        </p:spPr>
        <p:txBody>
          <a:bodyPr/>
          <a:lstStyle/>
          <a:p>
            <a:r>
              <a:rPr lang="en-US" dirty="0"/>
              <a:t>echo ${PWD}		# Path to/of Working Directory</a:t>
            </a:r>
          </a:p>
          <a:p>
            <a:r>
              <a:rPr lang="en-US" dirty="0"/>
              <a:t>echo ${USER}		# Username</a:t>
            </a:r>
          </a:p>
          <a:p>
            <a:r>
              <a:rPr lang="en-US" dirty="0"/>
              <a:t>echo ${HOSTNAME}	# Name of the machine we are currently on</a:t>
            </a:r>
          </a:p>
          <a:p>
            <a:r>
              <a:rPr lang="en-US" dirty="0"/>
              <a:t>echo ${HOME}		# The HOME directory, the place you go to when </a:t>
            </a:r>
            <a:r>
              <a:rPr lang="en-US" dirty="0" err="1"/>
              <a:t>loggin</a:t>
            </a:r>
            <a:r>
              <a:rPr lang="en-US" dirty="0"/>
              <a:t> in</a:t>
            </a:r>
            <a:br>
              <a:rPr lang="en-US" dirty="0"/>
            </a:br>
            <a:r>
              <a:rPr lang="en-US" dirty="0"/>
              <a:t>			# You can also use ~ as a substation for ${HOME}</a:t>
            </a:r>
          </a:p>
        </p:txBody>
      </p:sp>
    </p:spTree>
    <p:extLst>
      <p:ext uri="{BB962C8B-B14F-4D97-AF65-F5344CB8AC3E}">
        <p14:creationId xmlns:p14="http://schemas.microsoft.com/office/powerpoint/2010/main" val="2633217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FBEBB-A6EE-450A-8527-2CDA09ACCF2F}"/>
              </a:ext>
            </a:extLst>
          </p:cNvPr>
          <p:cNvSpPr txBox="1">
            <a:spLocks/>
          </p:cNvSpPr>
          <p:nvPr/>
        </p:nvSpPr>
        <p:spPr>
          <a:xfrm>
            <a:off x="0" y="342900"/>
            <a:ext cx="9604375" cy="1049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Environment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E99B6-A360-4C63-9E00-D982C572D1E1}"/>
              </a:ext>
            </a:extLst>
          </p:cNvPr>
          <p:cNvSpPr txBox="1">
            <a:spLocks/>
          </p:cNvSpPr>
          <p:nvPr/>
        </p:nvSpPr>
        <p:spPr>
          <a:xfrm>
            <a:off x="0" y="912099"/>
            <a:ext cx="11912367" cy="3451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most important variable in a </a:t>
            </a:r>
            <a:r>
              <a:rPr lang="en-US" dirty="0" err="1"/>
              <a:t>linux</a:t>
            </a:r>
            <a:r>
              <a:rPr lang="en-US" dirty="0"/>
              <a:t> session is PATH.</a:t>
            </a:r>
            <a:br>
              <a:rPr lang="en-US" dirty="0"/>
            </a:br>
            <a:r>
              <a:rPr lang="en-US" dirty="0"/>
              <a:t>PATH is nothing more than a list of folders, however when you type in ANYTHING as a tool (i.e. without declaring it’s anything other than a software/tool), for example ‘</a:t>
            </a:r>
            <a:r>
              <a:rPr lang="en-US" dirty="0" err="1"/>
              <a:t>mkdir</a:t>
            </a:r>
            <a:r>
              <a:rPr lang="en-US" dirty="0"/>
              <a:t>’ or ‘cd’, </a:t>
            </a:r>
            <a:r>
              <a:rPr lang="en-US" dirty="0" err="1"/>
              <a:t>linux</a:t>
            </a:r>
            <a:r>
              <a:rPr lang="en-US" dirty="0"/>
              <a:t> will lookup if those words are found ANYWHERE in the list of directories in PATH.</a:t>
            </a:r>
          </a:p>
          <a:p>
            <a:r>
              <a:rPr lang="en-GB" dirty="0"/>
              <a:t>T</a:t>
            </a:r>
            <a:r>
              <a:rPr lang="en-US" dirty="0"/>
              <a:t>he first folder in which </a:t>
            </a:r>
            <a:r>
              <a:rPr lang="en-US" dirty="0" err="1"/>
              <a:t>linux</a:t>
            </a:r>
            <a:r>
              <a:rPr lang="en-US" dirty="0"/>
              <a:t> finds the word you typed, it will assume that that is the software you want to use</a:t>
            </a:r>
          </a:p>
          <a:p>
            <a:r>
              <a:rPr lang="en-GB" dirty="0"/>
              <a:t>Y</a:t>
            </a:r>
            <a:r>
              <a:rPr lang="en-US" dirty="0" err="1"/>
              <a:t>ou</a:t>
            </a:r>
            <a:r>
              <a:rPr lang="en-US" dirty="0"/>
              <a:t> can compare PATH to windows explorer/start search bar. If you type in a piece of software, you see the top hits, </a:t>
            </a:r>
            <a:r>
              <a:rPr lang="en-US" dirty="0" err="1"/>
              <a:t>linux</a:t>
            </a:r>
            <a:r>
              <a:rPr lang="en-US" dirty="0"/>
              <a:t> however only find the exact matches, so be </a:t>
            </a:r>
            <a:r>
              <a:rPr lang="en-US" dirty="0" err="1"/>
              <a:t>carefull</a:t>
            </a:r>
            <a:r>
              <a:rPr lang="en-US" dirty="0"/>
              <a:t> what you type ;)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1D85E-4CDD-4F35-8CF7-5C5BF185B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492" y="3856635"/>
            <a:ext cx="3825382" cy="215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64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57B0-5399-4EA1-BDB3-ED1C76C91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604375" cy="1049338"/>
          </a:xfrm>
        </p:spPr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828F-A392-4706-83A0-4F1F5150DF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03363"/>
            <a:ext cx="11912367" cy="3451225"/>
          </a:xfrm>
        </p:spPr>
        <p:txBody>
          <a:bodyPr>
            <a:normAutofit fontScale="92500"/>
          </a:bodyPr>
          <a:lstStyle/>
          <a:p>
            <a:r>
              <a:rPr lang="en-US" dirty="0"/>
              <a:t>echo ${PATH}		# List of all the directories to look in to find commands/tools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PATH=/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archgen</a:t>
            </a:r>
            <a:r>
              <a:rPr lang="en-US" dirty="0"/>
              <a:t>/users/</a:t>
            </a:r>
            <a:r>
              <a:rPr lang="en-US" dirty="0" err="1"/>
              <a:t>lesley_sitter</a:t>
            </a:r>
            <a:r>
              <a:rPr lang="en-US" dirty="0"/>
              <a:t>/miniconda3/bin:/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archgen</a:t>
            </a:r>
            <a:r>
              <a:rPr lang="en-US" dirty="0"/>
              <a:t>/users/</a:t>
            </a:r>
            <a:r>
              <a:rPr lang="en-US" dirty="0" err="1"/>
              <a:t>lesley_sitter</a:t>
            </a:r>
            <a:r>
              <a:rPr lang="en-US" dirty="0"/>
              <a:t>/miniconda3/bin:/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archgen</a:t>
            </a:r>
            <a:r>
              <a:rPr lang="en-US" dirty="0"/>
              <a:t>/users/</a:t>
            </a:r>
            <a:r>
              <a:rPr lang="en-US" dirty="0" err="1"/>
              <a:t>lesley_sitter</a:t>
            </a:r>
            <a:r>
              <a:rPr lang="en-US" dirty="0"/>
              <a:t>/miniconda3/</a:t>
            </a:r>
            <a:r>
              <a:rPr lang="en-US" dirty="0" err="1"/>
              <a:t>condabin</a:t>
            </a:r>
            <a:r>
              <a:rPr lang="en-US" dirty="0"/>
              <a:t>:/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archgen</a:t>
            </a:r>
            <a:r>
              <a:rPr lang="en-US" dirty="0"/>
              <a:t>/users/</a:t>
            </a:r>
            <a:r>
              <a:rPr lang="en-US" dirty="0" err="1"/>
              <a:t>lesley_sitter</a:t>
            </a:r>
            <a:r>
              <a:rPr lang="en-US" dirty="0"/>
              <a:t>/Software/Module/bin:/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archgen</a:t>
            </a:r>
            <a:r>
              <a:rPr lang="en-US" dirty="0"/>
              <a:t>/users/</a:t>
            </a:r>
            <a:r>
              <a:rPr lang="en-US" dirty="0" err="1"/>
              <a:t>lesley_sitter</a:t>
            </a:r>
            <a:r>
              <a:rPr lang="en-US" dirty="0"/>
              <a:t>/perl5/bin:/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archgen</a:t>
            </a:r>
            <a:r>
              <a:rPr lang="en-US" dirty="0"/>
              <a:t>/users/</a:t>
            </a:r>
            <a:r>
              <a:rPr lang="en-US" dirty="0" err="1"/>
              <a:t>lesley_sitter</a:t>
            </a:r>
            <a:r>
              <a:rPr lang="en-US" dirty="0"/>
              <a:t>/.local/bin:/r1/people/</a:t>
            </a:r>
            <a:r>
              <a:rPr lang="en-US" dirty="0" err="1"/>
              <a:t>lesley_sitter</a:t>
            </a:r>
            <a:r>
              <a:rPr lang="en-US" dirty="0"/>
              <a:t>/Software/*/bin:/r1/people/</a:t>
            </a:r>
            <a:r>
              <a:rPr lang="en-US" dirty="0" err="1"/>
              <a:t>lesley_sitter</a:t>
            </a:r>
            <a:r>
              <a:rPr lang="en-US" dirty="0"/>
              <a:t>/Software/*:/opt/</a:t>
            </a:r>
            <a:r>
              <a:rPr lang="en-US" dirty="0" err="1"/>
              <a:t>sge</a:t>
            </a:r>
            <a:r>
              <a:rPr lang="en-US" dirty="0"/>
              <a:t>/bin:/opt/</a:t>
            </a:r>
            <a:r>
              <a:rPr lang="en-US" dirty="0" err="1"/>
              <a:t>sge</a:t>
            </a:r>
            <a:r>
              <a:rPr lang="en-US" dirty="0"/>
              <a:t>/bin/lxamd64:/home/</a:t>
            </a:r>
            <a:r>
              <a:rPr lang="en-US" dirty="0" err="1"/>
              <a:t>bioinf</a:t>
            </a:r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/bin:/home/public/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sbin</a:t>
            </a:r>
            <a:r>
              <a:rPr lang="en-US" dirty="0"/>
              <a:t>:/bin:/</a:t>
            </a:r>
            <a:r>
              <a:rPr lang="en-US" dirty="0" err="1"/>
              <a:t>usr</a:t>
            </a:r>
            <a:r>
              <a:rPr lang="en-US" dirty="0"/>
              <a:t>/games:/</a:t>
            </a:r>
            <a:r>
              <a:rPr lang="en-US" dirty="0" err="1"/>
              <a:t>usr</a:t>
            </a:r>
            <a:r>
              <a:rPr lang="en-US" dirty="0"/>
              <a:t>/local64/bin:/</a:t>
            </a:r>
            <a:r>
              <a:rPr lang="en-US" dirty="0" err="1"/>
              <a:t>usr</a:t>
            </a:r>
            <a:r>
              <a:rPr lang="en-US" dirty="0"/>
              <a:t>/local/bin:/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sbin</a:t>
            </a:r>
            <a:r>
              <a:rPr lang="en-US" dirty="0"/>
              <a:t>:/bin:/</a:t>
            </a:r>
            <a:r>
              <a:rPr lang="en-US" dirty="0" err="1"/>
              <a:t>usr</a:t>
            </a:r>
            <a:r>
              <a:rPr lang="en-US" dirty="0"/>
              <a:t>/bin/X11:/</a:t>
            </a:r>
            <a:r>
              <a:rPr lang="en-US" dirty="0" err="1"/>
              <a:t>usr</a:t>
            </a:r>
            <a:r>
              <a:rPr lang="en-US" dirty="0"/>
              <a:t>/games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956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828F-A392-4706-83A0-4F1F5150DF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7727"/>
            <a:ext cx="11912367" cy="582684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6400" dirty="0"/>
              <a:t>PATH=/</a:t>
            </a:r>
            <a:r>
              <a:rPr lang="en-US" sz="6400" dirty="0" err="1"/>
              <a:t>mnt</a:t>
            </a:r>
            <a:r>
              <a:rPr lang="en-US" sz="6400" dirty="0"/>
              <a:t>/</a:t>
            </a:r>
            <a:r>
              <a:rPr lang="en-US" sz="6400" dirty="0" err="1"/>
              <a:t>archgen</a:t>
            </a:r>
            <a:r>
              <a:rPr lang="en-US" sz="6400" dirty="0"/>
              <a:t>/users/</a:t>
            </a:r>
            <a:r>
              <a:rPr lang="en-US" sz="6400" dirty="0" err="1"/>
              <a:t>lesley_sitter</a:t>
            </a:r>
            <a:r>
              <a:rPr lang="en-US" sz="6400" dirty="0"/>
              <a:t>/miniconda3/bin:</a:t>
            </a:r>
          </a:p>
          <a:p>
            <a:pPr marL="0" indent="0">
              <a:buNone/>
            </a:pPr>
            <a:r>
              <a:rPr lang="en-US" sz="6400" dirty="0"/>
              <a:t>/</a:t>
            </a:r>
            <a:r>
              <a:rPr lang="en-US" sz="6400" dirty="0" err="1"/>
              <a:t>mnt</a:t>
            </a:r>
            <a:r>
              <a:rPr lang="en-US" sz="6400" dirty="0"/>
              <a:t>/</a:t>
            </a:r>
            <a:r>
              <a:rPr lang="en-US" sz="6400" dirty="0" err="1"/>
              <a:t>archgen</a:t>
            </a:r>
            <a:r>
              <a:rPr lang="en-US" sz="6400" dirty="0"/>
              <a:t>/users/</a:t>
            </a:r>
            <a:r>
              <a:rPr lang="en-US" sz="6400" dirty="0" err="1"/>
              <a:t>lesley_sitter</a:t>
            </a:r>
            <a:r>
              <a:rPr lang="en-US" sz="6400" dirty="0"/>
              <a:t>/miniconda3/bin:</a:t>
            </a:r>
          </a:p>
          <a:p>
            <a:pPr marL="0" indent="0">
              <a:buNone/>
            </a:pPr>
            <a:r>
              <a:rPr lang="en-US" sz="6400" dirty="0"/>
              <a:t>/</a:t>
            </a:r>
            <a:r>
              <a:rPr lang="en-US" sz="6400" dirty="0" err="1"/>
              <a:t>mnt</a:t>
            </a:r>
            <a:r>
              <a:rPr lang="en-US" sz="6400" dirty="0"/>
              <a:t>/</a:t>
            </a:r>
            <a:r>
              <a:rPr lang="en-US" sz="6400" dirty="0" err="1"/>
              <a:t>archgen</a:t>
            </a:r>
            <a:r>
              <a:rPr lang="en-US" sz="6400" dirty="0"/>
              <a:t>/users/</a:t>
            </a:r>
            <a:r>
              <a:rPr lang="en-US" sz="6400" dirty="0" err="1"/>
              <a:t>lesley_sitter</a:t>
            </a:r>
            <a:r>
              <a:rPr lang="en-US" sz="6400" dirty="0"/>
              <a:t>/miniconda3/</a:t>
            </a:r>
            <a:r>
              <a:rPr lang="en-US" sz="6400" dirty="0" err="1"/>
              <a:t>condabin</a:t>
            </a:r>
            <a:r>
              <a:rPr lang="en-US" sz="6400" dirty="0"/>
              <a:t>:</a:t>
            </a:r>
          </a:p>
          <a:p>
            <a:pPr marL="0" indent="0">
              <a:buNone/>
            </a:pPr>
            <a:r>
              <a:rPr lang="en-US" sz="6400" dirty="0"/>
              <a:t>/</a:t>
            </a:r>
            <a:r>
              <a:rPr lang="en-US" sz="6400" dirty="0" err="1"/>
              <a:t>mnt</a:t>
            </a:r>
            <a:r>
              <a:rPr lang="en-US" sz="6400" dirty="0"/>
              <a:t>/</a:t>
            </a:r>
            <a:r>
              <a:rPr lang="en-US" sz="6400" dirty="0" err="1"/>
              <a:t>archgen</a:t>
            </a:r>
            <a:r>
              <a:rPr lang="en-US" sz="6400" dirty="0"/>
              <a:t>/users/</a:t>
            </a:r>
            <a:r>
              <a:rPr lang="en-US" sz="6400" dirty="0" err="1"/>
              <a:t>lesley_sitter</a:t>
            </a:r>
            <a:r>
              <a:rPr lang="en-US" sz="6400" dirty="0"/>
              <a:t>/Software/Module/bin:</a:t>
            </a:r>
          </a:p>
          <a:p>
            <a:pPr marL="0" indent="0">
              <a:buNone/>
            </a:pPr>
            <a:r>
              <a:rPr lang="en-US" sz="6400" dirty="0"/>
              <a:t>/</a:t>
            </a:r>
            <a:r>
              <a:rPr lang="en-US" sz="6400" dirty="0" err="1"/>
              <a:t>mnt</a:t>
            </a:r>
            <a:r>
              <a:rPr lang="en-US" sz="6400" dirty="0"/>
              <a:t>/</a:t>
            </a:r>
            <a:r>
              <a:rPr lang="en-US" sz="6400" dirty="0" err="1"/>
              <a:t>archgen</a:t>
            </a:r>
            <a:r>
              <a:rPr lang="en-US" sz="6400" dirty="0"/>
              <a:t>/users/</a:t>
            </a:r>
            <a:r>
              <a:rPr lang="en-US" sz="6400" dirty="0" err="1"/>
              <a:t>lesley_sitter</a:t>
            </a:r>
            <a:r>
              <a:rPr lang="en-US" sz="6400" dirty="0"/>
              <a:t>/perl5/bin:</a:t>
            </a:r>
          </a:p>
          <a:p>
            <a:pPr marL="0" indent="0">
              <a:buNone/>
            </a:pPr>
            <a:r>
              <a:rPr lang="en-US" sz="6400" dirty="0"/>
              <a:t>/</a:t>
            </a:r>
            <a:r>
              <a:rPr lang="en-US" sz="6400" dirty="0" err="1"/>
              <a:t>mnt</a:t>
            </a:r>
            <a:r>
              <a:rPr lang="en-US" sz="6400" dirty="0"/>
              <a:t>/</a:t>
            </a:r>
            <a:r>
              <a:rPr lang="en-US" sz="6400" dirty="0" err="1"/>
              <a:t>archgen</a:t>
            </a:r>
            <a:r>
              <a:rPr lang="en-US" sz="6400" dirty="0"/>
              <a:t>/users/</a:t>
            </a:r>
            <a:r>
              <a:rPr lang="en-US" sz="6400" dirty="0" err="1"/>
              <a:t>lesley_sitter</a:t>
            </a:r>
            <a:r>
              <a:rPr lang="en-US" sz="6400" dirty="0"/>
              <a:t>/.local/bin:</a:t>
            </a:r>
          </a:p>
          <a:p>
            <a:pPr marL="0" indent="0">
              <a:buNone/>
            </a:pPr>
            <a:r>
              <a:rPr lang="en-US" sz="6400" dirty="0"/>
              <a:t>/r1/people/</a:t>
            </a:r>
            <a:r>
              <a:rPr lang="en-US" sz="6400" dirty="0" err="1"/>
              <a:t>lesley_sitter</a:t>
            </a:r>
            <a:r>
              <a:rPr lang="en-US" sz="6400" dirty="0"/>
              <a:t>/Software/*/bin:</a:t>
            </a:r>
          </a:p>
          <a:p>
            <a:pPr marL="0" indent="0">
              <a:buNone/>
            </a:pPr>
            <a:r>
              <a:rPr lang="en-US" sz="6400" dirty="0"/>
              <a:t>/r1/people/</a:t>
            </a:r>
            <a:r>
              <a:rPr lang="en-US" sz="6400" dirty="0" err="1"/>
              <a:t>lesley_sitter</a:t>
            </a:r>
            <a:r>
              <a:rPr lang="en-US" sz="6400" dirty="0"/>
              <a:t>/Software/*:</a:t>
            </a:r>
          </a:p>
          <a:p>
            <a:pPr marL="0" indent="0">
              <a:buNone/>
            </a:pPr>
            <a:r>
              <a:rPr lang="en-US" sz="6400" dirty="0"/>
              <a:t>/opt/</a:t>
            </a:r>
            <a:r>
              <a:rPr lang="en-US" sz="6400" dirty="0" err="1"/>
              <a:t>sge</a:t>
            </a:r>
            <a:r>
              <a:rPr lang="en-US" sz="6400" dirty="0"/>
              <a:t>/bin:</a:t>
            </a:r>
          </a:p>
          <a:p>
            <a:pPr marL="0" indent="0">
              <a:buNone/>
            </a:pPr>
            <a:r>
              <a:rPr lang="en-US" sz="6400" dirty="0"/>
              <a:t>/opt/</a:t>
            </a:r>
            <a:r>
              <a:rPr lang="en-US" sz="6400" dirty="0" err="1"/>
              <a:t>sge</a:t>
            </a:r>
            <a:r>
              <a:rPr lang="en-US" sz="6400" dirty="0"/>
              <a:t>/bin/lxamd64:</a:t>
            </a:r>
          </a:p>
          <a:p>
            <a:pPr marL="0" indent="0">
              <a:buNone/>
            </a:pPr>
            <a:r>
              <a:rPr lang="en-US" sz="6400" dirty="0"/>
              <a:t>/home/</a:t>
            </a:r>
            <a:r>
              <a:rPr lang="en-US" sz="6400" dirty="0" err="1"/>
              <a:t>bioinf</a:t>
            </a:r>
            <a:r>
              <a:rPr lang="en-US" sz="6400" dirty="0"/>
              <a:t>/</a:t>
            </a:r>
            <a:r>
              <a:rPr lang="en-US" sz="6400" dirty="0" err="1"/>
              <a:t>usr</a:t>
            </a:r>
            <a:r>
              <a:rPr lang="en-US" sz="6400" dirty="0"/>
              <a:t>/bin:</a:t>
            </a:r>
          </a:p>
          <a:p>
            <a:pPr marL="0" indent="0">
              <a:buNone/>
            </a:pPr>
            <a:r>
              <a:rPr lang="en-US" sz="6400" dirty="0"/>
              <a:t>/home/public/</a:t>
            </a:r>
            <a:r>
              <a:rPr lang="en-US" sz="6400" dirty="0" err="1"/>
              <a:t>usr</a:t>
            </a:r>
            <a:r>
              <a:rPr lang="en-US" sz="6400" dirty="0"/>
              <a:t>/bin:</a:t>
            </a:r>
          </a:p>
          <a:p>
            <a:pPr marL="0" indent="0">
              <a:buNone/>
            </a:pPr>
            <a:r>
              <a:rPr lang="en-US" sz="6400" dirty="0"/>
              <a:t>/</a:t>
            </a:r>
            <a:r>
              <a:rPr lang="en-US" sz="6400" dirty="0" err="1"/>
              <a:t>usr</a:t>
            </a:r>
            <a:r>
              <a:rPr lang="en-US" sz="6400" dirty="0"/>
              <a:t>/</a:t>
            </a:r>
            <a:r>
              <a:rPr lang="en-US" sz="6400" dirty="0" err="1"/>
              <a:t>sbin</a:t>
            </a:r>
            <a:r>
              <a:rPr lang="en-US" sz="6400" dirty="0"/>
              <a:t>:</a:t>
            </a:r>
          </a:p>
          <a:p>
            <a:pPr marL="0" indent="0">
              <a:buNone/>
            </a:pPr>
            <a:r>
              <a:rPr lang="en-US" sz="6400" dirty="0"/>
              <a:t>/</a:t>
            </a:r>
            <a:r>
              <a:rPr lang="en-US" sz="6400" dirty="0" err="1"/>
              <a:t>usr</a:t>
            </a:r>
            <a:r>
              <a:rPr lang="en-US" sz="6400" dirty="0"/>
              <a:t>/bin:</a:t>
            </a:r>
          </a:p>
          <a:p>
            <a:pPr marL="0" indent="0">
              <a:buNone/>
            </a:pPr>
            <a:r>
              <a:rPr lang="en-US" sz="6400" dirty="0" err="1"/>
              <a:t>Etc</a:t>
            </a:r>
            <a:r>
              <a:rPr lang="en-US" sz="6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06267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57B0-5399-4EA1-BDB3-ED1C76C91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604375" cy="1049338"/>
          </a:xfrm>
        </p:spPr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828F-A392-4706-83A0-4F1F5150DF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03363"/>
            <a:ext cx="9604375" cy="3451225"/>
          </a:xfrm>
        </p:spPr>
        <p:txBody>
          <a:bodyPr/>
          <a:lstStyle/>
          <a:p>
            <a:r>
              <a:rPr lang="en-US" dirty="0"/>
              <a:t>echo ${SHELL}		# The language interpreter that interprets all your </a:t>
            </a:r>
            <a:r>
              <a:rPr lang="en-US" dirty="0" err="1"/>
              <a:t>STDin</a:t>
            </a:r>
            <a:r>
              <a:rPr lang="en-US" dirty="0"/>
              <a:t> and </a:t>
            </a:r>
            <a:br>
              <a:rPr lang="en-US" dirty="0"/>
            </a:br>
            <a:r>
              <a:rPr lang="en-US" dirty="0"/>
              <a:t>			   commands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FAADC-E1BB-4431-B94C-A4F67B1D7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625" y="2354262"/>
            <a:ext cx="6454979" cy="3627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2FBEBC-ABC3-46BA-B61C-7AB321F7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365692" y="2103233"/>
            <a:ext cx="6870585" cy="41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0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57B0-5399-4EA1-BDB3-ED1C76C91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604375" cy="1049338"/>
          </a:xfrm>
        </p:spPr>
        <p:txBody>
          <a:bodyPr/>
          <a:lstStyle/>
          <a:p>
            <a:r>
              <a:rPr lang="en-US" dirty="0"/>
              <a:t>Last </a:t>
            </a:r>
            <a:r>
              <a:rPr lang="en-US" dirty="0" err="1"/>
              <a:t>thingS</a:t>
            </a:r>
            <a:r>
              <a:rPr lang="en-US" dirty="0"/>
              <a:t>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828F-A392-4706-83A0-4F1F5150DF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03363"/>
            <a:ext cx="9604375" cy="3451225"/>
          </a:xfrm>
        </p:spPr>
        <p:txBody>
          <a:bodyPr/>
          <a:lstStyle/>
          <a:p>
            <a:r>
              <a:rPr lang="en-US" dirty="0"/>
              <a:t>Downloading shit and zipping/unzipping/</a:t>
            </a:r>
            <a:r>
              <a:rPr lang="en-US" dirty="0" err="1"/>
              <a:t>untarring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Files are normally stored on what we call repositories (</a:t>
            </a:r>
            <a:r>
              <a:rPr lang="en-US" dirty="0" err="1"/>
              <a:t>github</a:t>
            </a:r>
            <a:r>
              <a:rPr lang="en-US" dirty="0"/>
              <a:t> and </a:t>
            </a:r>
            <a:r>
              <a:rPr lang="en-US" dirty="0" err="1"/>
              <a:t>ncbi</a:t>
            </a:r>
            <a:r>
              <a:rPr lang="en-US" dirty="0"/>
              <a:t>/</a:t>
            </a:r>
            <a:r>
              <a:rPr lang="en-US" dirty="0" err="1"/>
              <a:t>refseq</a:t>
            </a:r>
            <a:r>
              <a:rPr lang="en-US" dirty="0"/>
              <a:t> being the most known). </a:t>
            </a:r>
          </a:p>
          <a:p>
            <a:r>
              <a:rPr lang="en-US" dirty="0"/>
              <a:t>Downloading is often complicated, but in some cases we can get away with just copying the link to the file and using </a:t>
            </a:r>
            <a:r>
              <a:rPr lang="en-US" dirty="0" err="1"/>
              <a:t>wget</a:t>
            </a:r>
            <a:r>
              <a:rPr lang="en-US" dirty="0"/>
              <a:t> to GET it from the Web (</a:t>
            </a:r>
            <a:r>
              <a:rPr lang="en-US" dirty="0" err="1"/>
              <a:t>WebGET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wget</a:t>
            </a:r>
            <a:r>
              <a:rPr lang="en-US" dirty="0"/>
              <a:t> https://github.com/rhuebler/HOPS/releases/download/0.35/hops0.35.tar.gz</a:t>
            </a:r>
          </a:p>
        </p:txBody>
      </p:sp>
    </p:spTree>
    <p:extLst>
      <p:ext uri="{BB962C8B-B14F-4D97-AF65-F5344CB8AC3E}">
        <p14:creationId xmlns:p14="http://schemas.microsoft.com/office/powerpoint/2010/main" val="2906407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57B0-5399-4EA1-BDB3-ED1C76C91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604375" cy="1049338"/>
          </a:xfrm>
        </p:spPr>
        <p:txBody>
          <a:bodyPr/>
          <a:lstStyle/>
          <a:p>
            <a:r>
              <a:rPr lang="en-US" dirty="0"/>
              <a:t>Unzipping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828F-A392-4706-83A0-4F1F5150DF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91237"/>
            <a:ext cx="9604375" cy="48656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Files are normally stored on what we call repositories (</a:t>
            </a:r>
            <a:r>
              <a:rPr lang="en-US" dirty="0" err="1"/>
              <a:t>github</a:t>
            </a:r>
            <a:r>
              <a:rPr lang="en-US" dirty="0"/>
              <a:t> and </a:t>
            </a:r>
            <a:r>
              <a:rPr lang="en-US" dirty="0" err="1"/>
              <a:t>ncbi</a:t>
            </a:r>
            <a:r>
              <a:rPr lang="en-US" dirty="0"/>
              <a:t>/</a:t>
            </a:r>
            <a:r>
              <a:rPr lang="en-US" dirty="0" err="1"/>
              <a:t>refseq</a:t>
            </a:r>
            <a:r>
              <a:rPr lang="en-US" dirty="0"/>
              <a:t> being the most known). </a:t>
            </a:r>
          </a:p>
          <a:p>
            <a:endParaRPr lang="en-US" dirty="0"/>
          </a:p>
          <a:p>
            <a:r>
              <a:rPr lang="en-US" dirty="0"/>
              <a:t>For example, hops0.35.tar.gz ends in .tar.gz </a:t>
            </a:r>
            <a:br>
              <a:rPr lang="en-US" dirty="0"/>
            </a:br>
            <a:r>
              <a:rPr lang="en-US" dirty="0"/>
              <a:t>tar is short for </a:t>
            </a:r>
            <a:r>
              <a:rPr lang="en-US" dirty="0" err="1"/>
              <a:t>tarball</a:t>
            </a:r>
            <a:r>
              <a:rPr lang="en-US" dirty="0"/>
              <a:t>, and </a:t>
            </a:r>
            <a:r>
              <a:rPr lang="en-US" dirty="0" err="1"/>
              <a:t>gz</a:t>
            </a:r>
            <a:r>
              <a:rPr lang="en-US" dirty="0"/>
              <a:t> is an </a:t>
            </a:r>
            <a:r>
              <a:rPr lang="en-US" dirty="0" err="1"/>
              <a:t>extention</a:t>
            </a:r>
            <a:r>
              <a:rPr lang="en-US" dirty="0"/>
              <a:t> of </a:t>
            </a:r>
            <a:r>
              <a:rPr lang="en-US" dirty="0" err="1"/>
              <a:t>gzip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To unzip it there are essentially two steps, the first it to resolve the .</a:t>
            </a:r>
            <a:r>
              <a:rPr lang="en-US" dirty="0" err="1"/>
              <a:t>gz</a:t>
            </a:r>
            <a:r>
              <a:rPr lang="en-US" dirty="0"/>
              <a:t> using </a:t>
            </a:r>
            <a:r>
              <a:rPr lang="en-US" dirty="0" err="1"/>
              <a:t>gunzip</a:t>
            </a:r>
            <a:br>
              <a:rPr lang="en-US" dirty="0"/>
            </a:br>
            <a:r>
              <a:rPr lang="en-US" dirty="0" err="1"/>
              <a:t>gunzip</a:t>
            </a:r>
            <a:r>
              <a:rPr lang="en-US" dirty="0"/>
              <a:t> hops0.35.tar.gz </a:t>
            </a:r>
          </a:p>
          <a:p>
            <a:endParaRPr lang="en-US" dirty="0"/>
          </a:p>
          <a:p>
            <a:r>
              <a:rPr lang="en-US" dirty="0"/>
              <a:t>That leaves us with hops0.35.tar, which we can </a:t>
            </a:r>
            <a:r>
              <a:rPr lang="en-US" dirty="0" err="1"/>
              <a:t>untar</a:t>
            </a:r>
            <a:r>
              <a:rPr lang="en-US" dirty="0"/>
              <a:t> using </a:t>
            </a:r>
            <a:br>
              <a:rPr lang="en-US" dirty="0"/>
            </a:br>
            <a:r>
              <a:rPr lang="en-US" dirty="0"/>
              <a:t>tar –</a:t>
            </a:r>
            <a:r>
              <a:rPr lang="en-US" dirty="0" err="1"/>
              <a:t>xvf</a:t>
            </a:r>
            <a:r>
              <a:rPr lang="en-US" dirty="0"/>
              <a:t> hops0.35.tar</a:t>
            </a:r>
          </a:p>
          <a:p>
            <a:endParaRPr lang="en-US" dirty="0"/>
          </a:p>
          <a:p>
            <a:r>
              <a:rPr lang="en-US" dirty="0"/>
              <a:t>Luckily for us the developers of tar are nice and allow us to combined the two steps :P</a:t>
            </a:r>
            <a:br>
              <a:rPr lang="en-US" dirty="0"/>
            </a:br>
            <a:r>
              <a:rPr lang="en-US" dirty="0"/>
              <a:t>Just add the option -z</a:t>
            </a:r>
            <a:br>
              <a:rPr lang="en-US" dirty="0"/>
            </a:br>
            <a:r>
              <a:rPr lang="en-US" dirty="0"/>
              <a:t>tar –</a:t>
            </a:r>
            <a:r>
              <a:rPr lang="en-US" dirty="0" err="1"/>
              <a:t>zxvf</a:t>
            </a:r>
            <a:r>
              <a:rPr lang="en-US" dirty="0"/>
              <a:t> hops0.35.tar.gz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5964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3304</TotalTime>
  <Words>2180</Words>
  <Application>Microsoft Office PowerPoint</Application>
  <PresentationFormat>Widescreen</PresentationFormat>
  <Paragraphs>167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Arial Unicode MS</vt:lpstr>
      <vt:lpstr>Gill Sans MT</vt:lpstr>
      <vt:lpstr>Times New Roman</vt:lpstr>
      <vt:lpstr>Gallery</vt:lpstr>
      <vt:lpstr>PowerPoint Presentation</vt:lpstr>
      <vt:lpstr>PowerPoint Presentation</vt:lpstr>
      <vt:lpstr>Environment</vt:lpstr>
      <vt:lpstr>PowerPoint Presentation</vt:lpstr>
      <vt:lpstr>Environment</vt:lpstr>
      <vt:lpstr>PowerPoint Presentation</vt:lpstr>
      <vt:lpstr>Environment</vt:lpstr>
      <vt:lpstr>Last thingS! </vt:lpstr>
      <vt:lpstr>Unzipping</vt:lpstr>
      <vt:lpstr>Counting lines = OVERPOWERED!!!</vt:lpstr>
      <vt:lpstr>Cool beans… what now?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Lesley Sitter</dc:creator>
  <cp:lastModifiedBy>Lesley Sitter</cp:lastModifiedBy>
  <cp:revision>23</cp:revision>
  <dcterms:created xsi:type="dcterms:W3CDTF">2021-11-15T12:30:15Z</dcterms:created>
  <dcterms:modified xsi:type="dcterms:W3CDTF">2022-09-16T11:10:57Z</dcterms:modified>
</cp:coreProperties>
</file>